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56"/>
  </p:notesMasterIdLst>
  <p:sldIdLst>
    <p:sldId id="1160" r:id="rId5"/>
    <p:sldId id="1162" r:id="rId6"/>
    <p:sldId id="1161" r:id="rId7"/>
    <p:sldId id="1164" r:id="rId8"/>
    <p:sldId id="1165" r:id="rId9"/>
    <p:sldId id="1166" r:id="rId10"/>
    <p:sldId id="1172" r:id="rId11"/>
    <p:sldId id="1171" r:id="rId12"/>
    <p:sldId id="1173" r:id="rId13"/>
    <p:sldId id="457" r:id="rId14"/>
    <p:sldId id="1084" r:id="rId15"/>
    <p:sldId id="1085" r:id="rId16"/>
    <p:sldId id="1086" r:id="rId17"/>
    <p:sldId id="1145" r:id="rId18"/>
    <p:sldId id="1088" r:id="rId19"/>
    <p:sldId id="1089" r:id="rId20"/>
    <p:sldId id="1093" r:id="rId21"/>
    <p:sldId id="1150" r:id="rId22"/>
    <p:sldId id="1175" r:id="rId23"/>
    <p:sldId id="1152" r:id="rId24"/>
    <p:sldId id="1151" r:id="rId25"/>
    <p:sldId id="1153" r:id="rId26"/>
    <p:sldId id="1154" r:id="rId27"/>
    <p:sldId id="1100" r:id="rId28"/>
    <p:sldId id="1101" r:id="rId29"/>
    <p:sldId id="1102" r:id="rId30"/>
    <p:sldId id="1103" r:id="rId31"/>
    <p:sldId id="1104" r:id="rId32"/>
    <p:sldId id="1105" r:id="rId33"/>
    <p:sldId id="1106" r:id="rId34"/>
    <p:sldId id="1107" r:id="rId35"/>
    <p:sldId id="1108" r:id="rId36"/>
    <p:sldId id="1109" r:id="rId37"/>
    <p:sldId id="1110" r:id="rId38"/>
    <p:sldId id="1111" r:id="rId39"/>
    <p:sldId id="1112" r:id="rId40"/>
    <p:sldId id="1113" r:id="rId41"/>
    <p:sldId id="1114" r:id="rId42"/>
    <p:sldId id="1117" r:id="rId43"/>
    <p:sldId id="1118" r:id="rId44"/>
    <p:sldId id="1119" r:id="rId45"/>
    <p:sldId id="1120" r:id="rId46"/>
    <p:sldId id="1121" r:id="rId47"/>
    <p:sldId id="1122" r:id="rId48"/>
    <p:sldId id="1123" r:id="rId49"/>
    <p:sldId id="1124" r:id="rId50"/>
    <p:sldId id="1125" r:id="rId51"/>
    <p:sldId id="1126" r:id="rId52"/>
    <p:sldId id="1127" r:id="rId53"/>
    <p:sldId id="1128" r:id="rId54"/>
    <p:sldId id="1129" r:id="rId55"/>
    <p:sldId id="1141" r:id="rId56"/>
    <p:sldId id="1131" r:id="rId57"/>
    <p:sldId id="1177" r:id="rId58"/>
    <p:sldId id="1176" r:id="rId59"/>
    <p:sldId id="1132" r:id="rId60"/>
    <p:sldId id="1133" r:id="rId61"/>
    <p:sldId id="1158" r:id="rId62"/>
    <p:sldId id="1156" r:id="rId63"/>
    <p:sldId id="1134" r:id="rId64"/>
    <p:sldId id="1135" r:id="rId65"/>
    <p:sldId id="274" r:id="rId66"/>
    <p:sldId id="1146" r:id="rId67"/>
    <p:sldId id="1137" r:id="rId68"/>
    <p:sldId id="1178" r:id="rId69"/>
    <p:sldId id="1179" r:id="rId70"/>
    <p:sldId id="998" r:id="rId71"/>
    <p:sldId id="1180" r:id="rId72"/>
    <p:sldId id="1181" r:id="rId73"/>
    <p:sldId id="1182" r:id="rId74"/>
    <p:sldId id="1087" r:id="rId75"/>
    <p:sldId id="1183" r:id="rId76"/>
    <p:sldId id="1184" r:id="rId77"/>
    <p:sldId id="1090" r:id="rId78"/>
    <p:sldId id="1091" r:id="rId79"/>
    <p:sldId id="1186" r:id="rId80"/>
    <p:sldId id="1094" r:id="rId81"/>
    <p:sldId id="1187" r:id="rId82"/>
    <p:sldId id="1188" r:id="rId83"/>
    <p:sldId id="1189" r:id="rId84"/>
    <p:sldId id="1190" r:id="rId85"/>
    <p:sldId id="1191" r:id="rId86"/>
    <p:sldId id="1192" r:id="rId87"/>
    <p:sldId id="1193" r:id="rId88"/>
    <p:sldId id="1095" r:id="rId89"/>
    <p:sldId id="1096" r:id="rId90"/>
    <p:sldId id="1097" r:id="rId91"/>
    <p:sldId id="1194" r:id="rId92"/>
    <p:sldId id="1195" r:id="rId93"/>
    <p:sldId id="1196" r:id="rId94"/>
    <p:sldId id="1197" r:id="rId95"/>
    <p:sldId id="1198" r:id="rId96"/>
    <p:sldId id="1199" r:id="rId97"/>
    <p:sldId id="1200" r:id="rId98"/>
    <p:sldId id="1201" r:id="rId99"/>
    <p:sldId id="1202" r:id="rId100"/>
    <p:sldId id="1203" r:id="rId101"/>
    <p:sldId id="1204" r:id="rId102"/>
    <p:sldId id="1238" r:id="rId103"/>
    <p:sldId id="1205" r:id="rId104"/>
    <p:sldId id="1206" r:id="rId105"/>
    <p:sldId id="1207" r:id="rId106"/>
    <p:sldId id="1115" r:id="rId107"/>
    <p:sldId id="1116" r:id="rId108"/>
    <p:sldId id="1208" r:id="rId109"/>
    <p:sldId id="1209" r:id="rId110"/>
    <p:sldId id="1037" r:id="rId111"/>
    <p:sldId id="1210" r:id="rId112"/>
    <p:sldId id="1211" r:id="rId113"/>
    <p:sldId id="1212" r:id="rId114"/>
    <p:sldId id="1213" r:id="rId115"/>
    <p:sldId id="1214" r:id="rId116"/>
    <p:sldId id="1215" r:id="rId117"/>
    <p:sldId id="1216" r:id="rId118"/>
    <p:sldId id="1217" r:id="rId119"/>
    <p:sldId id="1218" r:id="rId120"/>
    <p:sldId id="1219" r:id="rId121"/>
    <p:sldId id="1130" r:id="rId122"/>
    <p:sldId id="1220" r:id="rId123"/>
    <p:sldId id="1221" r:id="rId124"/>
    <p:sldId id="1051" r:id="rId125"/>
    <p:sldId id="1222" r:id="rId126"/>
    <p:sldId id="1223" r:id="rId127"/>
    <p:sldId id="1136" r:id="rId128"/>
    <p:sldId id="1224" r:id="rId129"/>
    <p:sldId id="1138" r:id="rId130"/>
    <p:sldId id="1139" r:id="rId131"/>
    <p:sldId id="1140" r:id="rId132"/>
    <p:sldId id="1225" r:id="rId133"/>
    <p:sldId id="1142" r:id="rId134"/>
    <p:sldId id="1226" r:id="rId135"/>
    <p:sldId id="1144" r:id="rId136"/>
    <p:sldId id="1227" r:id="rId137"/>
    <p:sldId id="1228" r:id="rId138"/>
    <p:sldId id="1147" r:id="rId139"/>
    <p:sldId id="1148" r:id="rId140"/>
    <p:sldId id="1229" r:id="rId141"/>
    <p:sldId id="1230" r:id="rId142"/>
    <p:sldId id="1231" r:id="rId143"/>
    <p:sldId id="1232" r:id="rId144"/>
    <p:sldId id="1233" r:id="rId145"/>
    <p:sldId id="1234" r:id="rId146"/>
    <p:sldId id="1155" r:id="rId147"/>
    <p:sldId id="1235" r:id="rId148"/>
    <p:sldId id="1157" r:id="rId149"/>
    <p:sldId id="1167" r:id="rId150"/>
    <p:sldId id="1169" r:id="rId151"/>
    <p:sldId id="1170" r:id="rId152"/>
    <p:sldId id="1236" r:id="rId153"/>
    <p:sldId id="1099" r:id="rId154"/>
    <p:sldId id="1237"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A90B89-867B-1AAE-6ABC-6AAAF3BE08AA}" name="CD" initials="CD" userId="CD"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8" autoAdjust="0"/>
    <p:restoredTop sz="96233" autoAdjust="0"/>
  </p:normalViewPr>
  <p:slideViewPr>
    <p:cSldViewPr snapToGrid="0" snapToObjects="1">
      <p:cViewPr varScale="1">
        <p:scale>
          <a:sx n="106" d="100"/>
          <a:sy n="106" d="100"/>
        </p:scale>
        <p:origin x="1132" y="56"/>
      </p:cViewPr>
      <p:guideLst/>
    </p:cSldViewPr>
  </p:slideViewPr>
  <p:outlineViewPr>
    <p:cViewPr>
      <p:scale>
        <a:sx n="33" d="100"/>
        <a:sy n="33" d="100"/>
      </p:scale>
      <p:origin x="0" y="-38844"/>
    </p:cViewPr>
  </p:outlineViewPr>
  <p:notesTextViewPr>
    <p:cViewPr>
      <p:scale>
        <a:sx n="75" d="100"/>
        <a:sy n="7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4:44.4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1 217,'20'-1,"-1"-1,1-1,32-10,4 0,42-3,147-4,103 19,-204 2,189 1,710-4,-466-26,-1-22,132-9,-438 47,303 27,-164 3,148 14,88 5,4-37,-296-2,629 2,-914-3,-1-4,76-16,26-4,206 4,2 22,-190 2,-151 0,-1 3,45 9,19 3,-90-14,-7-2,0 1,1-1,-1 0,0 0,0 0,0 0,0 0,0 0,0 0,0-1,0 1,3-2,2-2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6:02.99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0 270,'1'-2,"0"-1,0 1,0 0,0 0,1 0,-1 0,1 0,-1 0,1 0,0 0,0 0,-1 1,1-1,0 1,1 0,-1-1,0 1,3-1,4-4,34-22,2 2,1 2,1 2,85-28,-63 31,1 2,132-13,401 17,-358 16,-231-3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6:31.05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1 438,'45'5,"-11"0,312 4,-153-7,196 6,535 18,563-44,-677-1,-427 16,775-83,261-37,-1375 121,902-39,-388 8,-2-33,-359 38,245-27,354 38,-532 19,-191-3,-30-1,0 2,71 9,-97-5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6:33.19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51,'309'8,"15"0,426-33,-85 1,-302 14,269 3,-546 13,123 25,-83-10,156 17,370 3,382-44,386 4,-762 25,-153-27,-298-5,1085 1,-817 6,12-24,-352 14,-44 0,40-1,-116 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6:40.53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52,'387'-28,"-142"5,454 23,2 52,-226-9,680 56,1-43,-533-39,262 2,-166-12,63 1,812-8,-1355-8,13-1,-238 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2:17:08.084"/>
    </inkml:context>
    <inkml:brush xml:id="br0">
      <inkml:brushProperty name="width" value="0.05" units="cm"/>
      <inkml:brushProperty name="height" value="0.05" units="cm"/>
      <inkml:brushProperty name="color" value="#B4C3DA"/>
      <inkml:brushProperty name="inkEffects" value="silver"/>
      <inkml:brushProperty name="anchorX" value="0"/>
      <inkml:brushProperty name="anchorY" value="0"/>
      <inkml:brushProperty name="scaleFactor" value="0.5"/>
    </inkml:brush>
  </inkml:definitions>
  <inkml:trace contextRef="#ctx0" brushRef="#br0">1990 185 24575,'0'0'0,"3"0"0,4 0 0,7-3 0,6-4 0,15-6 0,1 0 0,10-2 0,3-1 0,12 0 0,9-4 0,6 3 0,2 0 0,2 4 0,5 4 0,-2 3 0,10-1 0,-6 2 0,3 2 0,15 0 0,9 2 0,3 0 0,-5 1 0,5 0 0,-5 0 0,5 1 0,-6 2 0,-4 8 0,1 2 0,-2 4 0,1 4 0,-1 5 0,-4-1 0,2 12 0,-5 3 0,-4 8 0,-4 3 0,-13-2 0,-12-6 0,-16-4 0,-6-3 0,-10-2 0,-6-1 0,-6 2 0,-4 1 0,-1 6 0,-1 1 0,-4-1 0,-4-3 0,-3 0 0,-2-3 0,-2-4 0,-1-2 0,0 0 0,-1-3 0,1-3 0,-4-2 0,-3 0 0,-4 3 0,-2 2 0,-2 3 0,-1 1 0,-5 1 0,-3 5 0,0 0 0,-3 1 0,2-5 0,-2-1 0,-2 0 0,-1-1 0,-4 1 0,-2-3 0,-1 0 0,-2 1 0,0 3 0,0-1 0,2 0 0,4-6 0,2-4 0,3-6 0,4-3 0,0-3 0,2-1 0,4 1 0,2-1 0,1 1 0,-2-3 0,-2 3 0,1 1 0,-1-2 0,1 2 0,-6 4 0,-4 2 0,-3 1 0,-1 1 0,-2 2 0,-7 1 0,-4-1 0,-3-1 0,-2 2 0,3 0 0,9-1 0,4-1 0,2-2 0,2 0 0,4-4 0,-5 3 0,-7-1 0,-2 2 0,-4-1 0,5-3 0,-3 3 0,-4 0 0,-5 3 0,-2 2 0,2-5 0,0 0 0,-6-1 0,1-4 0,-1 0 0,2 0 0,5-2 0,-2 1 0,0 1 0,1-2 0,0 0 0,-3-1 0,3-3 0,1 2 0,-3-2 0,-6 5 0,2-1 0,-1-1 0,-7-3 0,-7-1 0,-3-3 0,-3-1 0,4 0 0,-2-1 0,3-1 0,4 1 0,0-4 0,0-3 0,1 0 0,0-3 0,-3-1 0,4 1 0,-3-2 0,0 0 0,1-2 0,3-4 0,5-2 0,3 0 0,4 1 0,9 3 0,-2-2 0,4 0 0,6 1 0,-1-1 0,-1-3 0,0-3 0,-2 0 0,-5-5 0,-3-3 0,-9-2 0,3 0 0,-1-4 0,2 0 0,5 3 0,11 1 0,4 5 0,7 1 0,1-1 0,4 3 0,-2-1 0,1-2 0,2 0 0,-2 1 0,-2-4 0,1-1 0,-3-1 0,5 3 0,3 7 0,4 3 0,5 3 0,1 2 0,-1 1 0,-1 0 0,2 0 0,1 12 0,3 11 0,2 13 0,1 18 0,2 8 0,0 17 0,0 8 0,1 5 0,-1 0 0,0-1 0,1-6 0,-1-5 0,0-6 0,0-7 0,0-4 0,0-4 0,0-8 0,0-6 0,0-5 0,0-5 0,0-12 0,0-18 0,-4-22 0,1-22 0,-4-22 0,1-14 0,0-9 0,2 5 0,1 1 0,1 8 0,2 9 0,-1 5 0,1 11 0,1 5 0,2 7 0,1 10 0,0 7 0,2 10 0,3 7 0,-8 15 0,0-2 0,0 1 0,-1 0 0,1-1 0,0 1 0,0 0 0,-1 0 0,1 0 0,0 0 0,0 0 0,-1 0 0,1 0 0,0 0 0,0 0 0,-1 0 0,1 0 0,1 1 0,19 6 0,14 17 0,5 3 0,2 2 0,7 2 0,5 4 0,4 1 0,5-2 0,2-5 0,-5-3 0,-2-4 0,3 4 0,-2-2 0,-2-1 0,-5-4 0,-5-3 0,-5-1 0,-8 0 0,-5-3 0,-6-4 0,0 1 0,-2-2 0,-2-2 0,-4 1 0,3-1 0,-1 2 0,0 0 0,0 1 0,0-1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2:17:11.187"/>
    </inkml:context>
    <inkml:brush xml:id="br0">
      <inkml:brushProperty name="width" value="0.05" units="cm"/>
      <inkml:brushProperty name="height" value="0.05" units="cm"/>
      <inkml:brushProperty name="color" value="#B4C3DA"/>
      <inkml:brushProperty name="inkEffects" value="silver"/>
      <inkml:brushProperty name="anchorX" value="1667.60291"/>
      <inkml:brushProperty name="anchorY" value="-767.35095"/>
      <inkml:brushProperty name="scaleFactor" value="0.5"/>
    </inkml:brush>
  </inkml:definitions>
  <inkml:trace contextRef="#ctx0" brushRef="#br0">1709 120 24575,'0'0'0,"3"0"0,7 0 0,11-3 0,15-4 0,13-3 0,19-3 0,6 1 0,14-1 0,14 3 0,-2-4 0,5 1 0,-16 4 0,-8 2 0,-7 2 0,-9 3 0,-10 1 0,-7 1 0,-4 0 0,-7 1 0,-4-1 0,-1 1 0,-4-1 0,-1 0 0,1 0 0,2 0 0,0 0 0,5 0 0,-2 0 0,0 0 0,0 0 0,0 4 0,0-1 0,0 4 0,-3-1 0,-1-1 0,-2-1 0,0 3 0,-2-2 0,1-1 0,-3 2 0,3 0 0,-2 1 0,-2 0 0,2 2 0,2 2 0,2-2 0,-4 2 0,0 1 0,-1-2 0,-2 2 0,2 0 0,-1-2 0,2 2 0,2 0 0,-4 1 0,2 5 0,1 1 0,6 4 0,-1 4 0,-2-2 0,0 3 0,-2-2 0,-3-2 0,-2-2 0,-2-2 0,2-2 0,0-1 0,-5-1 0,0 1 0,-1 2 0,3 1 0,0 3 0,1 0 0,0-1 0,-1-1 0,0-5 0,-4-1 0,-3-1 0,-1 3 0,-3 5 0,-2 3 0,1 4 0,-1-1 0,-1 1 0,2 5 0,-1 1 0,0 0 0,-2-2 0,-1-5 0,-1-3 0,0-4 0,-1 1 0,-1-1 0,1 2 0,-3 3 0,-4-2 0,0 3 0,-3-1 0,-2 0 0,-1-1 0,1-2 0,0-2 0,-5-2 0,-1-1 0,0-1 0,3 0 0,-4-1 0,1 1 0,-3-4 0,3 0 0,0-4 0,-2 2 0,0 0 0,-3 2 0,1 1 0,-3 1 0,1-3 0,-2-2 0,-2-4 0,-2 2 0,2-3 0,-4-1 0,-1 2 0,-4-1 0,-8 3 0,-3 1 0,-3 0 0,-7 2 0,-5-2 0,-3 1 0,-1-2 0,5-2 0,8 2 0,6-2 0,3 2 0,4-2 0,3 0 0,5-2 0,2 1 0,2 0 0,-1-1 0,-1 2 0,-4-1 0,-1 0 0,0-2 0,0 2 0,1 0 0,0-2 0,-3 7 0,1-1 0,0 2 0,1-1 0,0-3 0,2-2 0,-4 2 0,-2-2 0,0 3 0,-3-2 0,1-1 0,6-1 0,-2-2 0,1 0 0,2 2 0,3-1 0,1 0 0,1-1 0,-1 0 0,0 3 0,2-1 0,0-1 0,-7 0 0,-1-1 0,-2 3 0,2-1 0,0 3 0,4-1 0,2-1 0,3-1 0,1-2 0,-1 0 0,-1 2 0,-5 0 0,-1-1 0,-1 3 0,-7-1 0,1 3 0,3-1 0,3-2 0,-5 3 0,0-2 0,2-1 0,0-2 0,3-1 0,0 3 0,2-2 0,0 1 0,1-2 0,-1 0 0,1-1 0,-3-1 0,3 1 0,-1-2 0,2 1 0,-4 0 0,0 0 0,-1 0 0,1 0 0,1 0 0,4 0 0,0 0 0,-2 0 0,-1 0 0,2 0 0,4 0 0,4 0 0,-1 0 0,3 0 0,-3 0 0,3-3 0,0-1 0,-1-2 0,0-1 0,2 2 0,1 1 0,2-2 0,0-3 0,4-2 0,1-2 0,0-2 0,2-1 0,0 3 0,-1-1 0,3 0 0,-2 3 0,2 0 0,3-2 0,1 0 0,-1-2 0,-2 3 0,1 0 0,-2-1 0,1-1 0,-1 2 0,1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2:44.995"/>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17,'36'-1,"46"-8,-72 7,45-2,97 3,-65 3,231-2,-298 1,33 6,-33-4,32 2,-2-5,-25-2,0 2,-1 1,1 2,25 4,46 10,-86-14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03.173"/>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1 36,'54'0,"213"-10,-117 3,-101 7,72-10,-63 4,-1 3,67 4,-36 1,-45 1,-26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14.161"/>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0 66,'47'-3,"-1"-1,47-11,35-4,127 5,-101 7,93 3,-155 5,-79-1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17.072"/>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1 33,'244'-16,"9"-1,215 18,-454-1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5:04.9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1 302,'34'-9,"1"0,51-4,-9 1,741-115,9 56,518 59,-848 29,116 1,1342-18,-1027-17,120 0,-745 17,643-12,213-9,-749 13,-7-1,-285 10,-102-1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19.582"/>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0 0,'501'0,"-489"1,0 0,21 5,20 2,-14-4,-1 1,1 2,-1 2,42 15,-52-15,-15-7,-1 1,1-1,0-1,-1-1,17 0,-15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21.022"/>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0 18,'234'-9,"2"1,421 9,-643-1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23.752"/>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1 0,'16'1,"1"1,-1 1,22 5,14 3,505 55,-410-61,-54-3,-2 10,-75-10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3:27.795"/>
    </inkml:context>
    <inkml:brush xml:id="br0">
      <inkml:brushProperty name="width" value="0.1" units="cm"/>
      <inkml:brushProperty name="height" value="0.2" units="cm"/>
      <inkml:brushProperty name="color" value="#969696"/>
      <inkml:brushProperty name="tip" value="rectangle"/>
      <inkml:brushProperty name="rasterOp" value="maskPen"/>
      <inkml:brushProperty name="ignorePressure" value="1"/>
    </inkml:brush>
  </inkml:definitions>
  <inkml:trace contextRef="#ctx0" brushRef="#br0">1 17,'214'1,"242"-2,-331-7,45-1,-144 10,-1 1,40 8,-54-7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5:42.092"/>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1 35,'52'0,"1"-2,78-13,-54 5,0 4,139 5,-98 3,-61-3,63 2,-107 1,-3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5:46.899"/>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0 113,'21'-5,"0"1,0 0,34 0,-3 0,216-23,-248 24,0-2,27-8,8-3,-19 7,1 2,0 2,63-2,-86 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5:57.246"/>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1,'909'0,"-861"2,71 13,-69-8,62 3,-29-11,-70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6:00.318"/>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5,'295'16,"-96"-1,-166-14,120 11,-138-9,1-2,-1 0,23-1,-32 0,0-1,-1 0,1 0,0-1,0 1,0-1,-1 0,1-1,-1 0,0 1,10-8,-11 7,1 0,0 0,0 0,-1 1,2 0,-1 0,0 0,0 1,1 0,-1 0,9-1,9 1,34 3,-20 0,-16-2,-2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6:24.194"/>
    </inkml:context>
    <inkml:brush xml:id="br0">
      <inkml:brushProperty name="width" value="0.035" units="cm"/>
      <inkml:brushProperty name="height" value="0.035" units="cm"/>
      <inkml:brushProperty name="color" value="#E71224"/>
    </inkml:brush>
  </inkml:definitions>
  <inkml:trace contextRef="#ctx0" brushRef="#br0">4278 291 24575,'-68'-3'0,"-1"-4"0,-115-26 0,63 9 0,-144-4 0,-19-2 0,115 8 0,-4-2 0,133 19 0,1 2 0,-62 3 0,61 2 0,0-3 0,-58-7 0,56 3 0,-79 0 0,5 2 0,-69-7 0,135 2 0,-12 0 0,-72-2 0,54 4 0,-43-10 0,78 9 0,-75-3 0,23 2 0,4 0 0,-420 8 0,246 1 0,180 3 0,-162 31 0,237-33 0,0 0 0,1 1 0,-1 1 0,1 0 0,0 1 0,0 0 0,-14 9 0,18-10 0,0 2 0,1-1 0,-1 1 0,1 0 0,0 0 0,1 1 0,-1 0 0,2 0 0,-1 0 0,1 0 0,-4 9 0,3-7 0,1 1 0,0 0 0,1 0 0,0 0 0,1 0 0,0 1 0,0-1 0,1 1 0,0-1 0,1 1 0,1-1 0,-1 1 0,2-1 0,-1 1 0,1-1 0,1 0 0,0 0 0,0 0 0,1 0 0,1 0 0,-1-1 0,1 1 0,1-1 0,0-1 0,0 1 0,15 14 0,-7-8 0,16 23 0,-18-22 0,24 25 0,-6-10 0,-21-21 0,0-1 0,0 1 0,1-2 0,19 13 0,6-1 0,2-2 0,51 17 0,-27-11 0,-46-18 0,1 0 0,-1-1 0,1-1 0,0 0 0,0-1 0,1-1 0,24 1 0,95 5 0,-3 0 0,463-9 0,-486 9 0,-5 0 0,204-10 0,121 4 0,-273 14 0,28 1 0,-77-11 0,153 28 0,-251-33 0,41 5 0,92-2 0,26 2 0,-75 1 0,119-6 0,-96-3 0,357 2 0,-440-2 0,-1-2 0,1-1 0,41-12 0,-69 16 0,-2-1 0,0 1 0,1-1 0,-1 0 0,0-1 0,0 1 0,0-1 0,0 1 0,-1-1 0,1 0 0,-1-1 0,1 1 0,-1 0 0,0-1 0,-1 0 0,1 0 0,-1 0 0,1 0 0,-1 0 0,0 0 0,-1-1 0,1 1 0,1-8 0,0 0 0,-1 1 0,0 0 0,-1-1 0,0 1 0,0-1 0,-2 1 0,1-1 0,-3-13 0,1 19 0,0-1 0,0 1 0,-1 0 0,1-1 0,-1 1 0,-1 1 0,1-1 0,-1 0 0,0 1 0,0-1 0,-1 1 0,-5-4 0,-9-9 0,-41-27 0,8 7 0,-35-46 0,-7-2 0,57 58-1365,27 20-5461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6:26.253"/>
    </inkml:context>
    <inkml:brush xml:id="br0">
      <inkml:brushProperty name="width" value="0.035" units="cm"/>
      <inkml:brushProperty name="height" value="0.035" units="cm"/>
      <inkml:brushProperty name="color" value="#E71224"/>
    </inkml:brush>
  </inkml:definitions>
  <inkml:trace contextRef="#ctx0" brushRef="#br0">1 189 24575,'0'-5'0,"0"0"0,0 0 0,0 0 0,1 0 0,-1 0 0,1 0 0,1 0 0,-1 1 0,0-1 0,1 0 0,0 1 0,0-1 0,1 1 0,-1 0 0,1-1 0,0 1 0,0 1 0,0-1 0,1 0 0,-1 1 0,1-1 0,0 1 0,0 0 0,7-4 0,12-8 0,1 1 0,1 1 0,0 0 0,30-8 0,-52 20 0,0 1 0,0-1 0,0 1 0,0 0 0,0 0 0,0 1 0,0-1 0,0 0 0,0 1 0,0 0 0,0 0 0,-1 0 0,1 0 0,0 0 0,0 1 0,-1-1 0,1 1 0,-1 0 0,1-1 0,-1 1 0,0 0 0,1 1 0,2 3 0,3 3 0,0 1 0,0 1 0,-1-1 0,8 17 0,-10-17 0,0 0 0,-1 1 0,0 0 0,-1 0 0,0 0 0,-1 0 0,0 0 0,-1 1 0,0 18 0,-1-21 0,-1-1 0,0 0 0,0 0 0,-1-1 0,0 1 0,0 0 0,-1 0 0,0-1 0,0 1 0,-1-1 0,0 0 0,0 0 0,-1-1 0,-7 9 0,2-2 0,1 0 0,0 1 0,1 1 0,-13 29 0,11-21 0,5-12 0,2 0 0,-1 0 0,-3 20 0,6-22 0,-1 1 0,0-1 0,-1 0 0,0 1 0,0-1 0,-9 14 0,2-9 0,0 0 0,-2-1 0,-21 21 0,19-21 0,14-13 0,0 0 0,0 1 0,0-1 0,-1 0 0,1 0 0,0 0 0,0 1 0,0-1 0,0 0 0,-1 0 0,1 1 0,0-1 0,0 0 0,0 0 0,0 1 0,0-1 0,0 0 0,0 0 0,0 1 0,0-1 0,0 0 0,0 0 0,0 1 0,0-1 0,0 0 0,0 0 0,0 1 0,0-1 0,0 0 0,0 1 0,0-1 0,0 0 0,0 0 0,0 1 0,0-1 0,1 0 0,10 6 0,15 0 0,26-4-1365,-36-2-5461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5:11.9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86,'206'0,"832"-14,-377-9,-1 32,-379 11,190 5,1205-26,-1166-25,-85 2,577 21,-516 5,-181 7,1 0,-105-13,232-35,-100 14,2 25,-142 1,-124 2,124 22,-146-17,36 1,141-3,-7-1,126 6,-329-11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6:28.145"/>
    </inkml:context>
    <inkml:brush xml:id="br0">
      <inkml:brushProperty name="width" value="0.035" units="cm"/>
      <inkml:brushProperty name="height" value="0.035" units="cm"/>
      <inkml:brushProperty name="color" value="#E71224"/>
    </inkml:brush>
  </inkml:definitions>
  <inkml:trace contextRef="#ctx0" brushRef="#br0">48 29 24575,'-3'0'0,"-3"0"0,-1-3 0,-2-1 0,1-2 0,-1 0 0,3 0 0,6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7:53.575"/>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65,'121'1,"133"-3,-97-13,17-1,-107 12,100-17,-134 17,0 1,42 3,-62 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8:10.937"/>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 1,'562'0,"-498"2,63 12,-69-6,86 1,187-10,-317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8:15.674"/>
    </inkml:context>
    <inkml:brush xml:id="br0">
      <inkml:brushProperty name="width" value="0.05" units="cm"/>
      <inkml:brushProperty name="height" value="0.05" units="cm"/>
      <inkml:brushProperty name="color" value="#B4C3DA"/>
      <inkml:brushProperty name="inkEffects" value="silver"/>
      <inkml:brushProperty name="anchorX" value="-1928.02087"/>
      <inkml:brushProperty name="anchorY" value="-1318.01392"/>
      <inkml:brushProperty name="scaleFactor" value="0.5"/>
    </inkml:brush>
  </inkml:definitions>
  <inkml:trace contextRef="#ctx0" brushRef="#br0">708 228 24575,'0'0'0,"-3"0"0,-4 0 0,-6 4 0,-6-1 0,-5 4 0,-5 2 0,-5 6 0,-4 2 0,1 5 0,-5 3 0,-3 6 0,-5 6 0,8-2 0,0 1 0,1-2 0,1-1 0,6 0 0,1-1 0,5 0 0,5 0 0,2 7 0,6-1 0,5 1 0,1 1 0,2 0 0,3-2 0,2-5 0,1-2 0,0 6 0,1 2 0,1 5 0,-1-2 0,1 0 0,-1-4 0,-3-1 0,0-3 0,0 0 0,0-5 0,1-4 0,1-3 0,0 0 0,1-1 0,0 2 0,0-2 0,0 0 0,0-2 0,1-1 0,-1-1 0,0 3 0,0 0 0,3 2 0,0 0 0,3-1 0,4-1 0,1 1 0,3 0 0,1-1 0,5-1 0,-1-1 0,1 3 0,-4-2 0,-1 1 0,3-2 0,-4 0 0,1-4 0,2 0 0,1 2 0,1 0 0,-1-2 0,-4 0 0,0 0 0,-1 1 0,1-1 0,0-2 0,1-3 0,0 0 0,-2 1 0,-1 2 0,1-2 0,1 1 0,-3 0 0,0-1 0,1 1 0,2-2 0,0 1 0,1-3 0,0 2 0,1-2 0,0 2 0,0 1 0,1-1 0,-1 1 0,0-1 0,0 1 0,0-3 0,4 2 0,-1-1 0,0-3 0,0-1 0,-1-2 0,0-1 0,1 0 0,4 2 0,3 0 0,3 0 0,1-1 0,-1 3 0,0-1 0,-3 0 0,-3-1 0,2-1 0,0-1 0,2 0 0,-1-1 0,0 0 0,-1 0 0,1-1 0,-2 1 0,1 0 0,2 0 0,1 0 0,-1 0 0,0 0 0,-2 0 0,-2 0 0,-2 0 0,-2 0 0,-2 0 0,-1 0 0,3 0 0,0 0 0,3 0 0,0 0 0,2 0 0,-1 0 0,3 0 0,1 0 0,1 0 0,2-3 0,1 0 0,4-1 0,1-1 0,6-1 0,3-1 0,2-3 0,-1 1 0,-3 2 0,-3-2 0,0 2 0,-2-1 0,-2 1 0,-4-1 0,-5 1 0,-4-2 0,-4 2 0,2-2 0,2-5 0,2-1 0,3-9 0,-2 3 0,2-3 0,-2 2 0,0-3 0,-2 2 0,-1-2 0,-3-2 0,-2-2 0,2-4 0,3-11 0,6-17 0,6-10 0,2-7 0,-3-2 0,-7 9 0,-4 0 0,-8 6 0,-5 8 0,-5 9 0,-3 6 0,-1 8 0,-2 4 0,0 1 0,-7 1 0,1-1 0,-7-3 0,-2-2 0,-1-1 0,-4 1 0,0 3 0,-3-5 0,-2-1 0,-3-6 0,-1 1 0,-4 1 0,1 1 0,1 0 0,0-2 0,3 8 0,1 3 0,-1 1 0,0 0 0,2 6 0,-1 1 0,3 2 0,3 2 0,1 1 0,0 1 0,0 4 0,-5-3 0,-5 0 0,-3 0 0,2-1 0,-1 1 0,2-1 0,-4 1 0,-6-1 0,-1 1 0,-2 0 0,1 3 0,-1 1 0,-6-1 0,-3-1 0,3 4 0,1-5 0,-3 3 0,7 2 0,7 3 0,8 2 0,5 3 0,5 1 0,2 1 0,3 0 0,3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8:47.388"/>
    </inkml:context>
    <inkml:brush xml:id="br0">
      <inkml:brushProperty name="width" value="0.035" units="cm"/>
      <inkml:brushProperty name="height" value="0.035" units="cm"/>
      <inkml:brushProperty name="color" value="#E71224"/>
    </inkml:brush>
  </inkml:definitions>
  <inkml:trace contextRef="#ctx0" brushRef="#br0">0 114 24575,'46'-3'0,"-1"-2"0,0-1 0,50-16 0,-3 2 0,11 3 0,1 3 0,0 6 0,124 5 0,-216 2 0,1 1 0,0-2 0,15-3 0,29-2 0,102 7-1365,-145 0-5461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8:48.709"/>
    </inkml:context>
    <inkml:brush xml:id="br0">
      <inkml:brushProperty name="width" value="0.035" units="cm"/>
      <inkml:brushProperty name="height" value="0.035" units="cm"/>
      <inkml:brushProperty name="color" value="#E71224"/>
    </inkml:brush>
  </inkml:definitions>
  <inkml:trace contextRef="#ctx0" brushRef="#br0">0 68 24575,'149'-5'0,"294"-49"0,-398 48 0,1 3 0,74 4 0,-38 1 0,-50-2-1365,-18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28:50.430"/>
    </inkml:context>
    <inkml:brush xml:id="br0">
      <inkml:brushProperty name="width" value="0.035" units="cm"/>
      <inkml:brushProperty name="height" value="0.035" units="cm"/>
      <inkml:brushProperty name="color" value="#E71224"/>
    </inkml:brush>
  </inkml:definitions>
  <inkml:trace contextRef="#ctx0" brushRef="#br0">20 1 24575,'9'5'0,"0"1"0,0 0 0,-1 1 0,0 0 0,14 15 0,20 17 0,-25-26 0,-1 1 0,-1 1 0,18 22 0,14 5 0,-35-31 0,0 0 0,16 17 0,-21-21 0,0 0 0,1 0 0,0-1 0,12 9 0,-12-11 0,-1 1 0,0 1 0,0 0 0,0 0 0,10 12 0,-16-18 0,-1 1 0,0-1 0,0 1 0,1-1 0,-1 0 0,0 1 0,0-1 0,0 1 0,0-1 0,0 1 0,1-1 0,-1 0 0,0 1 0,0-1 0,0 1 0,0-1 0,0 1 0,0-1 0,-1 0 0,1 1 0,0-1 0,0 1 0,0-1 0,0 1 0,0-1 0,-1 0 0,1 1 0,0-1 0,0 1 0,-1-1 0,1 0 0,0 1 0,0-1 0,-1 0 0,1 0 0,-1 1 0,1-1 0,0 0 0,-1 0 0,1 1 0,0-1 0,-1 0 0,1 0 0,-1 0 0,1 0 0,-1 1 0,1-1 0,0 0 0,-1 0 0,0 0 0,-30 5 0,21-4 0,-20 6 0,-57 21 0,79-24 0,1 1 0,-1-1 0,1 1 0,0 0 0,-7 7 0,-13 9 0,24-19 0,-3 2 0,0 1 0,-1-1 0,0 0 0,1-1 0,-1 0 0,-1 0 0,-9 3 0,8-3-65,0 0 0,1 0 0,-1 1 0,1 1 0,0-1 0,0 1 0,-11 10 0,8-7-780,1-1-5981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9:21.846"/>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18,'153'2,"159"-4,-208-6,44-1,-29 8,220 3,-249 7,20-1,87 1,121-2,-197-8,-103 2,0 0,17 5,32 3,68-10,-121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1T17:29:26.049"/>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0 3,'90'-2,"97"4,-134 6,-35-5,37 3,25-7,-66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31:34.249"/>
    </inkml:context>
    <inkml:brush xml:id="br0">
      <inkml:brushProperty name="width" value="0.035" units="cm"/>
      <inkml:brushProperty name="height" value="0.035" units="cm"/>
    </inkml:brush>
  </inkml:definitions>
  <inkml:trace contextRef="#ctx0" brushRef="#br0">354 86 24575,'-1'-3'0,"1"-1"0,0 0 0,-1 0 0,0 0 0,0 1 0,0-1 0,-1 0 0,1 1 0,-1-1 0,0 1 0,0-1 0,0 1 0,0 0 0,0 0 0,-1 0 0,1 0 0,-1 0 0,0 1 0,0-1 0,0 1 0,0 0 0,-1 0 0,1 0 0,0 0 0,-1 1 0,0-1 0,1 1 0,-1 0 0,0 0 0,1 0 0,-1 0 0,0 1 0,0 0 0,0-1 0,0 1 0,0 1 0,1-1 0,-1 1 0,0-1 0,0 1 0,0 0 0,1 0 0,-1 1 0,1-1 0,-1 1 0,1 0 0,-6 3 0,2 2 0,-1 0 0,2 0 0,-1 1 0,1-1 0,0 2 0,0-1 0,1 0 0,0 1 0,-4 12 0,-4 4 0,-11 19 0,-26 68 0,43-93 0,1 1 0,1 0 0,0 0 0,2 1 0,0-1 0,0 30 0,2-15 10,-1-1 0,-10 45 0,1-15-1405,9-43-5431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5:32.507"/>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1 135,'337'-16,"-233"4,137-21,-187 23,108-5,56 16,46-3,-102-10,136-6,-13 9,74 0,1870 10,-2096 2,222 34,-154-9,337 6,-399-34,467 9,-32 28,-74-33,-282-5,2118 1,-2330 0,0 0,-1 1,1 0,0 0,7 2,-3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31:35.006"/>
    </inkml:context>
    <inkml:brush xml:id="br0">
      <inkml:brushProperty name="width" value="0.035" units="cm"/>
      <inkml:brushProperty name="height" value="0.035" units="cm"/>
    </inkml:brush>
  </inkml:definitions>
  <inkml:trace contextRef="#ctx0" brushRef="#br0">0 15 24575,'0'-2'0,"6"-2"0,4 0 0,8 1 0,10 1 0,8 4 0,12 4 0,9 0 0,5 3 0,-5 0 0,-7-2 0,-9 0 0,-9 0 0,-6-2 0,-7 1 0,-2 0 0,-4 1 0,-5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31:37.635"/>
    </inkml:context>
    <inkml:brush xml:id="br0">
      <inkml:brushProperty name="width" value="0.035" units="cm"/>
      <inkml:brushProperty name="height" value="0.035" units="cm"/>
    </inkml:brush>
  </inkml:definitions>
  <inkml:trace contextRef="#ctx0" brushRef="#br0">1 258 24575,'15'-1'0,"0"-1"0,0 0 0,18-6 0,3 0 0,-16 4 0,217-47 0,-230 49 0,1 0 0,-1 0 0,-1-1 0,1 0 0,0 0 0,-1-1 0,1 0 0,-1 0 0,10-9 0,-12 9 0,-1 0 0,0 0 0,0 0 0,0 0 0,0-1 0,-1 1 0,0-1 0,0 0 0,0 0 0,0 0 0,-1 0 0,0 0 0,0 0 0,0-9 0,0 12 0,-1-1 0,0 1 0,0-1 0,0 1 0,0 0 0,0-1 0,0 1 0,-1-1 0,0 1 0,1 0 0,-1 0 0,0-1 0,0 1 0,0 0 0,-2-4 0,1 4 0,0 0 0,-1 0 0,1 1 0,0-1 0,0 1 0,-1-1 0,1 1 0,-1 0 0,1 0 0,-1 0 0,0 0 0,1 0 0,-6 0 0,-4-1 0,0 1 0,0 1 0,0-1 0,0 2 0,0 0 0,0 0 0,1 1 0,-1 1 0,0 0 0,1 0 0,0 1 0,-1 1 0,2-1 0,-21 13 0,26-12 0,0 0 0,0 1 0,0-1 0,0 1 0,1 0 0,0 0 0,0 1 0,0-1 0,1 1 0,0 0 0,0 0 0,-2 11 0,3-9 0,0-1 0,0 1 0,1 0 0,0 0 0,0-1 0,1 1 0,0 0 0,1 0 0,0-1 0,3 13 0,-3-17 0,1 0 0,0 0 0,0 0 0,0 0 0,0 0 0,1-1 0,-1 1 0,1-1 0,0 0 0,0 1 0,0-1 0,1-1 0,-1 1 0,1 0 0,-1-1 0,1 0 0,0 0 0,0 0 0,6 2 0,3 0 0,1 0 0,-1-1 0,1 0 0,23 1 0,-23-2-1365,-4 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31:38.806"/>
    </inkml:context>
    <inkml:brush xml:id="br0">
      <inkml:brushProperty name="width" value="0.035" units="cm"/>
      <inkml:brushProperty name="height" value="0.035" units="cm"/>
    </inkml:brush>
  </inkml:definitions>
  <inkml:trace contextRef="#ctx0" brushRef="#br0">212 1 24575,'-6'1'0,"0"0"0,0 1 0,0 0 0,0 0 0,1 0 0,-1 1 0,-6 3 0,0 0 0,-5 2 0,0 1 0,0 0 0,-27 22 0,39-27 0,1 0 0,0-1 0,0 1 0,0 1 0,1-1 0,-1 1 0,1-1 0,0 1 0,1 0 0,-1 0 0,1 0 0,0 0 0,0 1 0,0-1 0,1 0 0,0 1 0,-1 9 0,1-5 0,1-1 0,0 1 0,1 0 0,0 0 0,2 11 0,-2-18 0,1 0 0,-1 0 0,0 1 0,1-1 0,0 0 0,-1-1 0,1 1 0,0 0 0,1 0 0,-1-1 0,0 0 0,1 1 0,-1-1 0,1 0 0,0 0 0,0 0 0,0 0 0,4 1 0,3 1 16,0 0 0,0 0 0,0-1-1,1 0 1,-1-1 0,13 1 0,65-1-1214,-81-2 920,7 0-6548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7:31:44.927"/>
    </inkml:context>
    <inkml:brush xml:id="br0">
      <inkml:brushProperty name="width" value="0.035" units="cm"/>
      <inkml:brushProperty name="height" value="0.035" units="cm"/>
    </inkml:brush>
  </inkml:definitions>
  <inkml:trace contextRef="#ctx0" brushRef="#br0">162 0 24575,'-1'2'0,"-1"-1"0,1 1 0,0 0 0,0-1 0,0 1 0,0 0 0,1-1 0,-1 1 0,0 0 0,1 0 0,-1 0 0,0 3 0,0 1 0,-45 161 0,-6 16 0,38-140 0,1 1 0,-10 70 0,27-215 0,-2 88 0,0-1 0,0 1 0,1 0 0,1 0 0,9-20 0,-8 24 0,0 1 0,1 0 0,1 0 0,-1 0 0,1 1 0,10-9 0,12-13 0,-25 25 0,-1 1 0,1 0 0,0 0 0,1 0 0,-1 0 0,0 1 0,1-1 0,-1 1 0,1 0 0,0 1 0,0-1 0,-1 1 0,1 0 0,9-1 0,7 0 0,-1 2 0,29 2 0,-3 0 0,-43-1 0,1-1 0,0 0 0,0 1 0,-1-1 0,1 1 0,-1 0 0,1 0 0,0 1 0,-1-1 0,0 1 0,1 0 0,-1 0 0,0 0 0,0 0 0,0 0 0,0 1 0,0-1 0,-1 1 0,4 4 0,-2-2 0,-1 1 0,0-1 0,0 1 0,0-1 0,-1 1 0,0 0 0,0 0 0,-1-1 0,1 1 0,-1 1 0,0 8 0,-1-8 0,0 0 0,0 0 0,-1 0 0,0 1 0,0-1 0,0 0 0,-1 0 0,-5 12 0,5-15 0,1-1 0,-1 1 0,0-1 0,0 0 0,-1 1 0,1-1 0,-1 0 0,0 0 0,0-1 0,0 1 0,0-1 0,0 1 0,0-1 0,-1 0 0,1 0 0,-1 0 0,-5 2 0,-10 0 0,-1 0 0,0 0 0,0-2 0,0-1 0,-33-1 0,-34 2 0,49 7-1365,27-6-5461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5:36.37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1,'194'7,"-33"0,178 0,498 6,478 32,-1134-32,593 29,-364-40,267 5,0 27,-617-29,479 32,163-22,1010-15,-1357 17,-26 0,3-16,293 7,122-1,-563-7,-166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5:39.15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85,'388'-8,"-33"-1,427 18,-75 0,-401-8,355-3,-27-32,44 0,-199 26,122 0,1936 8,-2250 9,-23 0,534-10,-637 10,4 0,762-10,-912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2:15:51.277"/>
    </inkml:context>
    <inkml:brush xml:id="br0">
      <inkml:brushProperty name="width" value="0.035" units="cm"/>
      <inkml:brushProperty name="height" value="0.035" units="cm"/>
      <inkml:brushProperty name="color" value="#E71224"/>
    </inkml:brush>
  </inkml:definitions>
  <inkml:trace contextRef="#ctx0" brushRef="#br0">1 307 24575,'0'-24'0,"-1"3"0,2 0 0,0 0 0,6-30 0,-6 45 0,0 1 0,1-1 0,0 0 0,1 0 0,-1 1 0,1-1 0,0 1 0,0-1 0,1 1 0,0 1 0,0-1 0,0 0 0,0 1 0,1 0 0,-1 0 0,7-4 0,4-2 0,0 0 0,0 2 0,0 0 0,1 1 0,1 0 0,-1 1 0,1 1 0,0 1 0,0 0 0,21-1 0,8 2 0,0 2 0,86 8 0,-124-5 0,0 0 0,0 0 0,-1 0 0,1 1 0,-1 1 0,1-1 0,-1 1 0,0 0 0,-1 1 0,1-1 0,-1 2 0,0-1 0,0 0 0,0 1 0,-1 0 0,9 13 0,-9-11 0,0 1 0,0-1 0,-1 1 0,0 0 0,0 0 0,-1 1 0,0-1 0,-1 1 0,0 0 0,0-1 0,-1 1 0,-1 0 0,0 15 0,-1-20 0,0 0 0,0 0 0,-1 0 0,0 0 0,1 0 0,-2 0 0,1 0 0,-1-1 0,1 1 0,-1-1 0,0 0 0,-1 1 0,1-2 0,-1 1 0,0 0 0,0-1 0,0 1 0,0-1 0,0 0 0,-1-1 0,1 1 0,-1-1 0,-6 2 0,-13 6 0,0-2 0,0-1 0,-39 6 0,40-9 0,-19 4 0,25-6 0,0 1 0,0 1 0,1 0 0,-1 1 0,-19 9 0,33-12 0,0 1 0,0-1 0,0 1 0,0 0 0,1 0 0,-1 0 0,1 0 0,0 0 0,0 0 0,0 1 0,0-1 0,0 1 0,1 0 0,-1-1 0,1 1 0,0 0 0,0 0 0,1 0 0,-1 7 0,0 5 0,0 0 0,1 1 0,4 21 0,13 46-1365,-16-70-5461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12:15:52.940"/>
    </inkml:context>
    <inkml:brush xml:id="br0">
      <inkml:brushProperty name="width" value="0.035" units="cm"/>
      <inkml:brushProperty name="height" value="0.035" units="cm"/>
      <inkml:brushProperty name="color" value="#E71224"/>
    </inkml:brush>
  </inkml:definitions>
  <inkml:trace contextRef="#ctx0" brushRef="#br0">0 95 24575,'0'-3'0,"3"-1"0,1-2 0,-1-4 0,0-2 0,-1-3 0,-1 0 0,3 1 0,3 3 0,0 7 0,0 6 0,0 4 0,0 3 0,-4 0 0,-6-2 0,-5-1 0,-1-3-8191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30T12:16:00.57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1 102,'17'-4,"1"0,0 1,0 1,0 1,18 0,3 0,481-39,92-3,-67 40,-513 4,0 2,48 8,-66-6,-5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4/30/2024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 1: How to analyze business transactions</a:t>
            </a:r>
          </a:p>
          <a:p>
            <a:r>
              <a:rPr lang="en-US" dirty="0"/>
              <a:t>Chap 2,3,4: How to record information </a:t>
            </a:r>
            <a:r>
              <a:rPr lang="en-US" dirty="0">
                <a:sym typeface="Wingdings" pitchFamily="2" charset="2"/>
              </a:rPr>
              <a:t>and communicate information</a:t>
            </a:r>
          </a:p>
          <a:p>
            <a:endParaRPr lang="en-US" dirty="0">
              <a:sym typeface="Wingdings" pitchFamily="2" charset="2"/>
            </a:endParaRPr>
          </a:p>
          <a:p>
            <a:r>
              <a:rPr lang="en-US" dirty="0">
                <a:sym typeface="Wingdings" pitchFamily="2" charset="2"/>
              </a:rPr>
              <a:t>Chap 2: How to record info! We have formal way of recording thins. We then make sure we did everything correctly using something called a “Trial balance” at end of period. </a:t>
            </a:r>
          </a:p>
          <a:p>
            <a:endParaRPr lang="en-US" dirty="0">
              <a:sym typeface="Wingdings" pitchFamily="2" charset="2"/>
            </a:endParaRPr>
          </a:p>
          <a:p>
            <a:r>
              <a:rPr lang="en-US" dirty="0">
                <a:sym typeface="Wingdings" pitchFamily="2" charset="2"/>
              </a:rPr>
              <a:t>Chap 3: If we made any mistakes, now is our chance to fix. If there is additional information that we want to record, we do this. We communicate using financial statements</a:t>
            </a:r>
          </a:p>
          <a:p>
            <a:endParaRPr lang="en-US" dirty="0">
              <a:sym typeface="Wingdings" pitchFamily="2" charset="2"/>
            </a:endParaRPr>
          </a:p>
          <a:p>
            <a:r>
              <a:rPr lang="en-US" dirty="0">
                <a:sym typeface="Wingdings" pitchFamily="2" charset="2"/>
              </a:rPr>
              <a:t>Chap 4: Then we finalize and get ready for next period.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388247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journal entry is used to record individual </a:t>
            </a:r>
            <a:r>
              <a:rPr lang="en-US" dirty="0" err="1"/>
              <a:t>transations</a:t>
            </a:r>
            <a:r>
              <a:rPr lang="en-US" dirty="0"/>
              <a:t>. Written in a chronological order. If we care about changes, we look at the general ledger. </a:t>
            </a:r>
          </a:p>
        </p:txBody>
      </p:sp>
      <p:sp>
        <p:nvSpPr>
          <p:cNvPr id="4" name="Slide Number Placeholder 3"/>
          <p:cNvSpPr>
            <a:spLocks noGrp="1"/>
          </p:cNvSpPr>
          <p:nvPr>
            <p:ph type="sldNum" sz="quarter" idx="5"/>
          </p:nvPr>
        </p:nvSpPr>
        <p:spPr/>
        <p:txBody>
          <a:bodyPr/>
          <a:lstStyle/>
          <a:p>
            <a:fld id="{688C51AE-C483-2D4F-8F27-8D6A8821F4E1}" type="slidenum">
              <a:rPr lang="en-US" smtClean="0"/>
              <a:t>50</a:t>
            </a:fld>
            <a:endParaRPr lang="en-US" dirty="0"/>
          </a:p>
        </p:txBody>
      </p:sp>
    </p:spTree>
    <p:extLst>
      <p:ext uri="{BB962C8B-B14F-4D97-AF65-F5344CB8AC3E}">
        <p14:creationId xmlns:p14="http://schemas.microsoft.com/office/powerpoint/2010/main" val="274667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of changes (general ledger)</a:t>
            </a:r>
          </a:p>
        </p:txBody>
      </p:sp>
      <p:sp>
        <p:nvSpPr>
          <p:cNvPr id="4" name="Slide Number Placeholder 3"/>
          <p:cNvSpPr>
            <a:spLocks noGrp="1"/>
          </p:cNvSpPr>
          <p:nvPr>
            <p:ph type="sldNum" sz="quarter" idx="5"/>
          </p:nvPr>
        </p:nvSpPr>
        <p:spPr/>
        <p:txBody>
          <a:bodyPr/>
          <a:lstStyle/>
          <a:p>
            <a:fld id="{688C51AE-C483-2D4F-8F27-8D6A8821F4E1}" type="slidenum">
              <a:rPr lang="en-US" smtClean="0"/>
              <a:t>51</a:t>
            </a:fld>
            <a:endParaRPr lang="en-US" dirty="0"/>
          </a:p>
        </p:txBody>
      </p:sp>
    </p:spTree>
    <p:extLst>
      <p:ext uri="{BB962C8B-B14F-4D97-AF65-F5344CB8AC3E}">
        <p14:creationId xmlns:p14="http://schemas.microsoft.com/office/powerpoint/2010/main" val="2745927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54</a:t>
            </a:fld>
            <a:endParaRPr lang="en-US" dirty="0"/>
          </a:p>
        </p:txBody>
      </p:sp>
    </p:spTree>
    <p:extLst>
      <p:ext uri="{BB962C8B-B14F-4D97-AF65-F5344CB8AC3E}">
        <p14:creationId xmlns:p14="http://schemas.microsoft.com/office/powerpoint/2010/main" val="337597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expenses go up, it decreases equity… so should have opposite sign</a:t>
            </a:r>
          </a:p>
          <a:p>
            <a:r>
              <a:rPr lang="en-US" dirty="0"/>
              <a:t>If dividends go up, it decreases equity… so should have opposite sign</a:t>
            </a:r>
          </a:p>
        </p:txBody>
      </p:sp>
      <p:sp>
        <p:nvSpPr>
          <p:cNvPr id="4" name="Slide Number Placeholder 3"/>
          <p:cNvSpPr>
            <a:spLocks noGrp="1"/>
          </p:cNvSpPr>
          <p:nvPr>
            <p:ph type="sldNum" sz="quarter" idx="5"/>
          </p:nvPr>
        </p:nvSpPr>
        <p:spPr/>
        <p:txBody>
          <a:bodyPr/>
          <a:lstStyle/>
          <a:p>
            <a:fld id="{688C51AE-C483-2D4F-8F27-8D6A8821F4E1}" type="slidenum">
              <a:rPr lang="en-US" smtClean="0"/>
              <a:t>55</a:t>
            </a:fld>
            <a:endParaRPr lang="en-US" dirty="0"/>
          </a:p>
        </p:txBody>
      </p:sp>
    </p:spTree>
    <p:extLst>
      <p:ext uri="{BB962C8B-B14F-4D97-AF65-F5344CB8AC3E}">
        <p14:creationId xmlns:p14="http://schemas.microsoft.com/office/powerpoint/2010/main" val="194485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after journalizing and posting? We ask, have we done everything? </a:t>
            </a:r>
          </a:p>
        </p:txBody>
      </p:sp>
      <p:sp>
        <p:nvSpPr>
          <p:cNvPr id="4" name="Slide Number Placeholder 3"/>
          <p:cNvSpPr>
            <a:spLocks noGrp="1"/>
          </p:cNvSpPr>
          <p:nvPr>
            <p:ph type="sldNum" sz="quarter" idx="5"/>
          </p:nvPr>
        </p:nvSpPr>
        <p:spPr/>
        <p:txBody>
          <a:bodyPr/>
          <a:lstStyle/>
          <a:p>
            <a:fld id="{688C51AE-C483-2D4F-8F27-8D6A8821F4E1}" type="slidenum">
              <a:rPr lang="en-US" smtClean="0"/>
              <a:t>57</a:t>
            </a:fld>
            <a:endParaRPr lang="en-US" dirty="0"/>
          </a:p>
        </p:txBody>
      </p:sp>
    </p:spTree>
    <p:extLst>
      <p:ext uri="{BB962C8B-B14F-4D97-AF65-F5344CB8AC3E}">
        <p14:creationId xmlns:p14="http://schemas.microsoft.com/office/powerpoint/2010/main" val="352940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Posts final balance in each account. If we put everything together, total debits equal total credits. If it does not equal, something must be wrong! There are also limitations. </a:t>
            </a:r>
          </a:p>
        </p:txBody>
      </p:sp>
      <p:sp>
        <p:nvSpPr>
          <p:cNvPr id="4" name="Slide Number Placeholder 3"/>
          <p:cNvSpPr>
            <a:spLocks noGrp="1"/>
          </p:cNvSpPr>
          <p:nvPr>
            <p:ph type="sldNum" sz="quarter" idx="5"/>
          </p:nvPr>
        </p:nvSpPr>
        <p:spPr/>
        <p:txBody>
          <a:bodyPr/>
          <a:lstStyle/>
          <a:p>
            <a:fld id="{688C51AE-C483-2D4F-8F27-8D6A8821F4E1}" type="slidenum">
              <a:rPr lang="en-US" smtClean="0"/>
              <a:t>60</a:t>
            </a:fld>
            <a:endParaRPr lang="en-US" dirty="0"/>
          </a:p>
        </p:txBody>
      </p:sp>
    </p:spTree>
    <p:extLst>
      <p:ext uri="{BB962C8B-B14F-4D97-AF65-F5344CB8AC3E}">
        <p14:creationId xmlns:p14="http://schemas.microsoft.com/office/powerpoint/2010/main" val="423409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 1: How to analyze business transactions</a:t>
            </a:r>
          </a:p>
          <a:p>
            <a:r>
              <a:rPr lang="en-US" dirty="0"/>
              <a:t>Chap 2,3,4: How to record information </a:t>
            </a:r>
            <a:r>
              <a:rPr lang="en-US" dirty="0">
                <a:sym typeface="Wingdings" pitchFamily="2" charset="2"/>
              </a:rPr>
              <a:t>and communicate information</a:t>
            </a:r>
          </a:p>
          <a:p>
            <a:endParaRPr lang="en-US" dirty="0">
              <a:sym typeface="Wingdings" pitchFamily="2" charset="2"/>
            </a:endParaRPr>
          </a:p>
          <a:p>
            <a:r>
              <a:rPr lang="en-US" dirty="0">
                <a:sym typeface="Wingdings" pitchFamily="2" charset="2"/>
              </a:rPr>
              <a:t>Chap 2: How to record info! We have formal way of recording thins. We then make sure we did everything correctly using something called a “Trial balance” at end of period. </a:t>
            </a:r>
          </a:p>
          <a:p>
            <a:endParaRPr lang="en-US" dirty="0">
              <a:sym typeface="Wingdings" pitchFamily="2" charset="2"/>
            </a:endParaRPr>
          </a:p>
          <a:p>
            <a:r>
              <a:rPr lang="en-US" dirty="0">
                <a:sym typeface="Wingdings" pitchFamily="2" charset="2"/>
              </a:rPr>
              <a:t>Chap 3: If we made any mistakes, now is our chance to fix. If there is additional information that we want to record, we do this. We communicate using financial statements</a:t>
            </a:r>
          </a:p>
          <a:p>
            <a:endParaRPr lang="en-US" dirty="0">
              <a:sym typeface="Wingdings" pitchFamily="2" charset="2"/>
            </a:endParaRPr>
          </a:p>
          <a:p>
            <a:r>
              <a:rPr lang="en-US" dirty="0">
                <a:sym typeface="Wingdings" pitchFamily="2" charset="2"/>
              </a:rPr>
              <a:t>Chap 4: Then we finalize and get ready for next period.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65</a:t>
            </a:fld>
            <a:endParaRPr lang="en-US" dirty="0"/>
          </a:p>
        </p:txBody>
      </p:sp>
    </p:spTree>
    <p:extLst>
      <p:ext uri="{BB962C8B-B14F-4D97-AF65-F5344CB8AC3E}">
        <p14:creationId xmlns:p14="http://schemas.microsoft.com/office/powerpoint/2010/main" val="3821777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66</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is where adjusting entries come in. Adjusting entries are needed to make sure that all revenue and expenses incurred during the period are recorded.</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67</a:t>
            </a:fld>
            <a:endParaRPr lang="en-US" dirty="0"/>
          </a:p>
        </p:txBody>
      </p:sp>
    </p:spTree>
    <p:extLst>
      <p:ext uri="{BB962C8B-B14F-4D97-AF65-F5344CB8AC3E}">
        <p14:creationId xmlns:p14="http://schemas.microsoft.com/office/powerpoint/2010/main" val="34943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Accounting used for reflecting economic activities. Company’s purpose is to generate revenue (maximize profit), when company performs service, we record. We assume cash will be received anyway. </a:t>
            </a:r>
          </a:p>
        </p:txBody>
      </p:sp>
      <p:sp>
        <p:nvSpPr>
          <p:cNvPr id="4" name="Slide Number Placeholder 3"/>
          <p:cNvSpPr>
            <a:spLocks noGrp="1"/>
          </p:cNvSpPr>
          <p:nvPr>
            <p:ph type="sldNum" sz="quarter" idx="5"/>
          </p:nvPr>
        </p:nvSpPr>
        <p:spPr/>
        <p:txBody>
          <a:bodyPr/>
          <a:lstStyle/>
          <a:p>
            <a:fld id="{688C51AE-C483-2D4F-8F27-8D6A8821F4E1}" type="slidenum">
              <a:rPr lang="en-US" smtClean="0"/>
              <a:t>72</a:t>
            </a:fld>
            <a:endParaRPr lang="en-US" dirty="0"/>
          </a:p>
        </p:txBody>
      </p:sp>
    </p:spTree>
    <p:extLst>
      <p:ext uri="{BB962C8B-B14F-4D97-AF65-F5344CB8AC3E}">
        <p14:creationId xmlns:p14="http://schemas.microsoft.com/office/powerpoint/2010/main" val="182805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Accounting equation balances because sometimes</a:t>
            </a:r>
          </a:p>
          <a:p>
            <a:pPr marL="228600" indent="-228600">
              <a:buAutoNum type="arabicPeriod"/>
            </a:pPr>
            <a:r>
              <a:rPr lang="en-US" dirty="0"/>
              <a:t>Both RHS and LHS increase/</a:t>
            </a:r>
            <a:r>
              <a:rPr lang="en-US" dirty="0" err="1"/>
              <a:t>decreas</a:t>
            </a:r>
            <a:r>
              <a:rPr lang="en-US" dirty="0"/>
              <a:t> by same number </a:t>
            </a:r>
          </a:p>
          <a:p>
            <a:pPr marL="228600" indent="-228600">
              <a:buAutoNum type="arabicPeriod"/>
            </a:pPr>
            <a:r>
              <a:rPr lang="en-US" dirty="0"/>
              <a:t>Only change on one side, but with different compositions </a:t>
            </a:r>
          </a:p>
          <a:p>
            <a:pPr marL="685800" lvl="1" indent="-228600">
              <a:buAutoNum type="arabicPeriod"/>
            </a:pPr>
            <a:r>
              <a:rPr lang="en-US" dirty="0"/>
              <a:t>Transaction 2 </a:t>
            </a:r>
            <a:r>
              <a:rPr lang="en-US" dirty="0">
                <a:sym typeface="Wingdings" pitchFamily="2" charset="2"/>
              </a:rPr>
              <a:t> Cash down, Equipment up</a:t>
            </a:r>
          </a:p>
          <a:p>
            <a:pPr marL="685800" lvl="1" indent="-228600">
              <a:buAutoNum type="arabicPeriod"/>
            </a:pPr>
            <a:endParaRPr lang="en-US" dirty="0"/>
          </a:p>
          <a:p>
            <a:r>
              <a:rPr lang="en-US" dirty="0"/>
              <a:t>In efficient and confusing. Cannot handle many transactions. </a:t>
            </a:r>
          </a:p>
        </p:txBody>
      </p:sp>
      <p:sp>
        <p:nvSpPr>
          <p:cNvPr id="4" name="Slide Number Placeholder 3"/>
          <p:cNvSpPr>
            <a:spLocks noGrp="1"/>
          </p:cNvSpPr>
          <p:nvPr>
            <p:ph type="sldNum" sz="quarter" idx="5"/>
          </p:nvPr>
        </p:nvSpPr>
        <p:spPr/>
        <p:txBody>
          <a:bodyPr/>
          <a:lstStyle/>
          <a:p>
            <a:fld id="{688C51AE-C483-2D4F-8F27-8D6A8821F4E1}" type="slidenum">
              <a:rPr lang="en-US" smtClean="0"/>
              <a:t>4</a:t>
            </a:fld>
            <a:endParaRPr lang="en-US" dirty="0"/>
          </a:p>
        </p:txBody>
      </p:sp>
    </p:spTree>
    <p:extLst>
      <p:ext uri="{BB962C8B-B14F-4D97-AF65-F5344CB8AC3E}">
        <p14:creationId xmlns:p14="http://schemas.microsoft.com/office/powerpoint/2010/main" val="258038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73</a:t>
            </a:fld>
            <a:endParaRPr lang="en-US" dirty="0"/>
          </a:p>
        </p:txBody>
      </p:sp>
    </p:spTree>
    <p:extLst>
      <p:ext uri="{BB962C8B-B14F-4D97-AF65-F5344CB8AC3E}">
        <p14:creationId xmlns:p14="http://schemas.microsoft.com/office/powerpoint/2010/main" val="3868466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89</a:t>
            </a:fld>
            <a:endParaRPr lang="en-US" dirty="0"/>
          </a:p>
        </p:txBody>
      </p:sp>
    </p:spTree>
    <p:extLst>
      <p:ext uri="{BB962C8B-B14F-4D97-AF65-F5344CB8AC3E}">
        <p14:creationId xmlns:p14="http://schemas.microsoft.com/office/powerpoint/2010/main" val="3108987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90</a:t>
            </a:fld>
            <a:endParaRPr lang="en-US" dirty="0"/>
          </a:p>
        </p:txBody>
      </p:sp>
    </p:spTree>
    <p:extLst>
      <p:ext uri="{BB962C8B-B14F-4D97-AF65-F5344CB8AC3E}">
        <p14:creationId xmlns:p14="http://schemas.microsoft.com/office/powerpoint/2010/main" val="179912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recording of the </a:t>
            </a:r>
            <a:r>
              <a:rPr lang="en-US" dirty="0" err="1"/>
              <a:t>adtjusting</a:t>
            </a:r>
            <a:r>
              <a:rPr lang="en-US" dirty="0"/>
              <a:t> entry, is supp expense under or overstated? It is understated by 1500. Because we had not recorded a supplies expense account. Assets are overstated by 1500. </a:t>
            </a:r>
          </a:p>
        </p:txBody>
      </p:sp>
      <p:sp>
        <p:nvSpPr>
          <p:cNvPr id="4" name="Slide Number Placeholder 3"/>
          <p:cNvSpPr>
            <a:spLocks noGrp="1"/>
          </p:cNvSpPr>
          <p:nvPr>
            <p:ph type="sldNum" sz="quarter" idx="5"/>
          </p:nvPr>
        </p:nvSpPr>
        <p:spPr/>
        <p:txBody>
          <a:bodyPr/>
          <a:lstStyle/>
          <a:p>
            <a:fld id="{688C51AE-C483-2D4F-8F27-8D6A8821F4E1}" type="slidenum">
              <a:rPr lang="en-US" smtClean="0"/>
              <a:t>93</a:t>
            </a:fld>
            <a:endParaRPr lang="en-US" dirty="0"/>
          </a:p>
        </p:txBody>
      </p:sp>
    </p:spTree>
    <p:extLst>
      <p:ext uri="{BB962C8B-B14F-4D97-AF65-F5344CB8AC3E}">
        <p14:creationId xmlns:p14="http://schemas.microsoft.com/office/powerpoint/2010/main" val="2343846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Expenses are understated by 50. </a:t>
            </a:r>
          </a:p>
          <a:p>
            <a:r>
              <a:rPr lang="en-US" dirty="0"/>
              <a:t>Assets are overstated by 50. </a:t>
            </a:r>
          </a:p>
        </p:txBody>
      </p:sp>
      <p:sp>
        <p:nvSpPr>
          <p:cNvPr id="4" name="Slide Number Placeholder 3"/>
          <p:cNvSpPr>
            <a:spLocks noGrp="1"/>
          </p:cNvSpPr>
          <p:nvPr>
            <p:ph type="sldNum" sz="quarter" idx="5"/>
          </p:nvPr>
        </p:nvSpPr>
        <p:spPr/>
        <p:txBody>
          <a:bodyPr/>
          <a:lstStyle/>
          <a:p>
            <a:fld id="{688C51AE-C483-2D4F-8F27-8D6A8821F4E1}" type="slidenum">
              <a:rPr lang="en-US" smtClean="0"/>
              <a:t>96</a:t>
            </a:fld>
            <a:endParaRPr lang="en-US" dirty="0"/>
          </a:p>
        </p:txBody>
      </p:sp>
    </p:spTree>
    <p:extLst>
      <p:ext uri="{BB962C8B-B14F-4D97-AF65-F5344CB8AC3E}">
        <p14:creationId xmlns:p14="http://schemas.microsoft.com/office/powerpoint/2010/main" val="202060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Depr</a:t>
            </a:r>
            <a:r>
              <a:rPr lang="en-US" dirty="0"/>
              <a:t> is related to long term assets that have physical substance (equipment, buildings, etc.) When you use the particular asset, its value depreciates. </a:t>
            </a:r>
          </a:p>
        </p:txBody>
      </p:sp>
      <p:sp>
        <p:nvSpPr>
          <p:cNvPr id="4" name="Slide Number Placeholder 3"/>
          <p:cNvSpPr>
            <a:spLocks noGrp="1"/>
          </p:cNvSpPr>
          <p:nvPr>
            <p:ph type="sldNum" sz="quarter" idx="5"/>
          </p:nvPr>
        </p:nvSpPr>
        <p:spPr/>
        <p:txBody>
          <a:bodyPr/>
          <a:lstStyle/>
          <a:p>
            <a:fld id="{688C51AE-C483-2D4F-8F27-8D6A8821F4E1}" type="slidenum">
              <a:rPr lang="en-US" smtClean="0"/>
              <a:t>97</a:t>
            </a:fld>
            <a:endParaRPr lang="en-US" dirty="0"/>
          </a:p>
        </p:txBody>
      </p:sp>
    </p:spTree>
    <p:extLst>
      <p:ext uri="{BB962C8B-B14F-4D97-AF65-F5344CB8AC3E}">
        <p14:creationId xmlns:p14="http://schemas.microsoft.com/office/powerpoint/2010/main" val="322889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not have accumulated depreciation, we will directly decrease the equipment. On B/S we will only see the final balance. By creating the contra asset account, we see the original cost (5000) and the depreciation expense (40). </a:t>
            </a:r>
          </a:p>
        </p:txBody>
      </p:sp>
      <p:sp>
        <p:nvSpPr>
          <p:cNvPr id="4" name="Slide Number Placeholder 3"/>
          <p:cNvSpPr>
            <a:spLocks noGrp="1"/>
          </p:cNvSpPr>
          <p:nvPr>
            <p:ph type="sldNum" sz="quarter" idx="5"/>
          </p:nvPr>
        </p:nvSpPr>
        <p:spPr/>
        <p:txBody>
          <a:bodyPr/>
          <a:lstStyle/>
          <a:p>
            <a:fld id="{688C51AE-C483-2D4F-8F27-8D6A8821F4E1}" type="slidenum">
              <a:rPr lang="en-US" smtClean="0"/>
              <a:t>101</a:t>
            </a:fld>
            <a:endParaRPr lang="en-US" dirty="0"/>
          </a:p>
        </p:txBody>
      </p:sp>
    </p:spTree>
    <p:extLst>
      <p:ext uri="{BB962C8B-B14F-4D97-AF65-F5344CB8AC3E}">
        <p14:creationId xmlns:p14="http://schemas.microsoft.com/office/powerpoint/2010/main" val="1891736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105</a:t>
            </a:fld>
            <a:endParaRPr lang="en-US" dirty="0"/>
          </a:p>
        </p:txBody>
      </p:sp>
    </p:spTree>
    <p:extLst>
      <p:ext uri="{BB962C8B-B14F-4D97-AF65-F5344CB8AC3E}">
        <p14:creationId xmlns:p14="http://schemas.microsoft.com/office/powerpoint/2010/main" val="350620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384588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write an entry: Debits on the top row; credits on the row beneath, with an indent in the beginning. </a:t>
            </a:r>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43468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Asset </a:t>
            </a:r>
            <a:r>
              <a:rPr lang="en-US" dirty="0">
                <a:sym typeface="Wingdings" pitchFamily="2" charset="2"/>
              </a:rPr>
              <a:t> Debit, left, increase</a:t>
            </a:r>
          </a:p>
          <a:p>
            <a:r>
              <a:rPr lang="en-US" dirty="0">
                <a:sym typeface="Wingdings" pitchFamily="2" charset="2"/>
              </a:rPr>
              <a:t>Liabilities  Credit, Right increase</a:t>
            </a:r>
          </a:p>
          <a:p>
            <a:r>
              <a:rPr lang="en-US" dirty="0">
                <a:sym typeface="Wingdings" pitchFamily="2" charset="2"/>
              </a:rPr>
              <a:t>Owner’s Equity  Credit, Right, increase</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9</a:t>
            </a:fld>
            <a:endParaRPr lang="en-US" dirty="0"/>
          </a:p>
        </p:txBody>
      </p:sp>
    </p:spTree>
    <p:extLst>
      <p:ext uri="{BB962C8B-B14F-4D97-AF65-F5344CB8AC3E}">
        <p14:creationId xmlns:p14="http://schemas.microsoft.com/office/powerpoint/2010/main" val="119933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14</a:t>
            </a:fld>
            <a:endParaRPr lang="en-US" dirty="0"/>
          </a:p>
        </p:txBody>
      </p:sp>
    </p:spTree>
    <p:extLst>
      <p:ext uri="{BB962C8B-B14F-4D97-AF65-F5344CB8AC3E}">
        <p14:creationId xmlns:p14="http://schemas.microsoft.com/office/powerpoint/2010/main" val="157865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expenses go up, it decreases equity… so should have opposite sign</a:t>
            </a:r>
          </a:p>
          <a:p>
            <a:r>
              <a:rPr lang="en-US" dirty="0"/>
              <a:t>If dividends go up, it decreases equity… so should have opposite sign</a:t>
            </a:r>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389485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cash but have not yet earned it (i.e., have not yet performed action that gets me the cash). This is unearned revenue and is a liability. Company owes service. </a:t>
            </a:r>
          </a:p>
        </p:txBody>
      </p:sp>
      <p:sp>
        <p:nvSpPr>
          <p:cNvPr id="4" name="Slide Number Placeholder 3"/>
          <p:cNvSpPr>
            <a:spLocks noGrp="1"/>
          </p:cNvSpPr>
          <p:nvPr>
            <p:ph type="sldNum" sz="quarter" idx="5"/>
          </p:nvPr>
        </p:nvSpPr>
        <p:spPr/>
        <p:txBody>
          <a:bodyPr/>
          <a:lstStyle/>
          <a:p>
            <a:fld id="{688C51AE-C483-2D4F-8F27-8D6A8821F4E1}" type="slidenum">
              <a:rPr lang="en-US" smtClean="0"/>
              <a:t>42</a:t>
            </a:fld>
            <a:endParaRPr lang="en-US" dirty="0"/>
          </a:p>
        </p:txBody>
      </p:sp>
    </p:spTree>
    <p:extLst>
      <p:ext uri="{BB962C8B-B14F-4D97-AF65-F5344CB8AC3E}">
        <p14:creationId xmlns:p14="http://schemas.microsoft.com/office/powerpoint/2010/main" val="1462238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4FCEEBD1-F918-9588-EB20-29E792AED694}"/>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CC2BA857-F85D-F714-B062-0E41EDFA590A}"/>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CC2BA857-F85D-F714-B062-0E41EDFA590A}"/>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825728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0">
            <a:extLst>
              <a:ext uri="{FF2B5EF4-FFF2-40B4-BE49-F238E27FC236}">
                <a16:creationId xmlns:a16="http://schemas.microsoft.com/office/drawing/2014/main" id="{DD23546F-DA67-826B-025F-F0F920035AE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44450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8" name="LON">
            <a:extLst>
              <a:ext uri="{FF2B5EF4-FFF2-40B4-BE49-F238E27FC236}">
                <a16:creationId xmlns:a16="http://schemas.microsoft.com/office/drawing/2014/main" id="{99E7EF1F-4BF7-4097-8BFD-4003856355DE}"/>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2538185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2"/>
            <a:endParaRPr lang="en-US" dirty="0"/>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42" y="4188619"/>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1790700" y="3352800"/>
            <a:ext cx="4695825"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2209800" y="3352800"/>
            <a:ext cx="53990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A29C8129-DA61-29AE-73D2-F09B3834F1B4}"/>
              </a:ext>
            </a:extLst>
          </p:cNvPr>
          <p:cNvSpPr>
            <a:spLocks noGrp="1"/>
          </p:cNvSpPr>
          <p:nvPr>
            <p:ph sz="quarter" idx="23"/>
          </p:nvPr>
        </p:nvSpPr>
        <p:spPr>
          <a:xfrm>
            <a:off x="3316288" y="4418013"/>
            <a:ext cx="5235575" cy="5619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0">
            <a:extLst>
              <a:ext uri="{FF2B5EF4-FFF2-40B4-BE49-F238E27FC236}">
                <a16:creationId xmlns:a16="http://schemas.microsoft.com/office/drawing/2014/main" id="{DC52110C-CD07-4242-CA8D-C5599DBD64C9}"/>
              </a:ext>
            </a:extLst>
          </p:cNvPr>
          <p:cNvSpPr>
            <a:spLocks noGrp="1"/>
          </p:cNvSpPr>
          <p:nvPr>
            <p:ph sz="quarter" idx="25" hasCustomPrompt="1"/>
          </p:nvPr>
        </p:nvSpPr>
        <p:spPr>
          <a:xfrm>
            <a:off x="7985125" y="6501840"/>
            <a:ext cx="749300" cy="365125"/>
          </a:xfrm>
        </p:spPr>
        <p:txBody>
          <a:bodyPr anchor="ctr">
            <a:normAutofit/>
          </a:bodyPr>
          <a:lstStyle>
            <a:lvl1pPr marL="0" indent="0" algn="r">
              <a:buNone/>
              <a:defRPr sz="1200">
                <a:solidFill>
                  <a:schemeClr val="bg1"/>
                </a:solidFill>
              </a:defRPr>
            </a:lvl1pPr>
          </a:lstStyle>
          <a:p>
            <a:pPr marL="0" marR="0" lvl="0" indent="0" algn="r" defTabSz="685800" rtl="0" eaLnBrk="1" fontAlgn="auto" latinLnBrk="0" hangingPunct="1">
              <a:lnSpc>
                <a:spcPct val="90000"/>
              </a:lnSpc>
              <a:spcBef>
                <a:spcPts val="750"/>
              </a:spcBef>
              <a:spcAft>
                <a:spcPts val="0"/>
              </a:spcAft>
              <a:buClr>
                <a:schemeClr val="accent2"/>
              </a:buClr>
              <a:buSzTx/>
              <a:buFont typeface="Arial" panose="020B0604020202020204" pitchFamily="34" charset="0"/>
              <a:buNone/>
              <a:tabLst/>
              <a:defRPr/>
            </a:pPr>
            <a:r>
              <a:rPr lang="en-US" dirty="0"/>
              <a:t>LO #</a:t>
            </a:r>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4366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8" name="LON">
            <a:extLst>
              <a:ext uri="{FF2B5EF4-FFF2-40B4-BE49-F238E27FC236}">
                <a16:creationId xmlns:a16="http://schemas.microsoft.com/office/drawing/2014/main" id="{99E7EF1F-4BF7-4097-8BFD-4003856355DE}"/>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Tree>
    <p:extLst>
      <p:ext uri="{BB962C8B-B14F-4D97-AF65-F5344CB8AC3E}">
        <p14:creationId xmlns:p14="http://schemas.microsoft.com/office/powerpoint/2010/main" val="3426122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13" name="LON">
            <a:extLst>
              <a:ext uri="{FF2B5EF4-FFF2-40B4-BE49-F238E27FC236}">
                <a16:creationId xmlns:a16="http://schemas.microsoft.com/office/drawing/2014/main" id="{58F58DB5-C36C-A046-C2DA-4ED8244DB00E}"/>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8402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Content Placeholder 10">
            <a:extLst>
              <a:ext uri="{FF2B5EF4-FFF2-40B4-BE49-F238E27FC236}">
                <a16:creationId xmlns:a16="http://schemas.microsoft.com/office/drawing/2014/main" id="{8F1E90BB-0885-7716-C3C8-49B33C107FB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4" name="Content Placeholder 10">
            <a:extLst>
              <a:ext uri="{FF2B5EF4-FFF2-40B4-BE49-F238E27FC236}">
                <a16:creationId xmlns:a16="http://schemas.microsoft.com/office/drawing/2014/main" id="{F75787F0-3FCB-B8D5-1F40-26C98829F14D}"/>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Wingdings" panose="05000000000000000000" pitchFamily="2" charset="2"/>
              <a:buChar char="§"/>
              <a:defRPr sz="2600"/>
            </a:lvl2pPr>
            <a:lvl3pPr marL="1346200" indent="-449263">
              <a:lnSpc>
                <a:spcPct val="100000"/>
              </a:lnSpc>
              <a:spcBef>
                <a:spcPts val="624"/>
              </a:spcBef>
              <a:buClr>
                <a:schemeClr val="tx1"/>
              </a:buClr>
              <a:buFont typeface="Arial" panose="020B0604020202020204" pitchFamily="34" charset="0"/>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70600065-ABC9-E612-E820-EEF30E0DEA7E}"/>
              </a:ext>
            </a:extLst>
          </p:cNvPr>
          <p:cNvSpPr>
            <a:spLocks noGrp="1"/>
          </p:cNvSpPr>
          <p:nvPr>
            <p:ph sz="quarter" idx="23"/>
          </p:nvPr>
        </p:nvSpPr>
        <p:spPr>
          <a:xfrm>
            <a:off x="2895600" y="3111500"/>
            <a:ext cx="1344613" cy="1074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35405904-0879-A717-A46D-FC3671CFA568}"/>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401041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8"/>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1" r:id="rId5"/>
    <p:sldLayoutId id="2147483713"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 id="2147483714" r:id="rId31"/>
    <p:sldLayoutId id="2147483715" r:id="rId32"/>
    <p:sldLayoutId id="2147483716" r:id="rId33"/>
    <p:sldLayoutId id="2147483717" r:id="rId34"/>
    <p:sldLayoutId id="2147483718" r:id="rId35"/>
    <p:sldLayoutId id="2147483719" r:id="rId36"/>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bin"/><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4.xml"/></Relationships>
</file>

<file path=ppt/slides/_rels/slide14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990.png"/><Relationship Id="rId18" Type="http://schemas.openxmlformats.org/officeDocument/2006/relationships/customXml" Target="../ink/ink23.xml"/><Relationship Id="rId3" Type="http://schemas.openxmlformats.org/officeDocument/2006/relationships/image" Target="../media/image108.jpeg"/><Relationship Id="rId7" Type="http://schemas.openxmlformats.org/officeDocument/2006/relationships/image" Target="../media/image96.png"/><Relationship Id="rId12" Type="http://schemas.openxmlformats.org/officeDocument/2006/relationships/customXml" Target="../ink/ink20.xml"/><Relationship Id="rId17" Type="http://schemas.openxmlformats.org/officeDocument/2006/relationships/image" Target="../media/image1010.png"/><Relationship Id="rId2" Type="http://schemas.openxmlformats.org/officeDocument/2006/relationships/image" Target="../media/image109.png"/><Relationship Id="rId16" Type="http://schemas.openxmlformats.org/officeDocument/2006/relationships/customXml" Target="../ink/ink22.xml"/><Relationship Id="rId1" Type="http://schemas.openxmlformats.org/officeDocument/2006/relationships/slideLayout" Target="../slideLayouts/slideLayout36.xml"/><Relationship Id="rId6" Type="http://schemas.openxmlformats.org/officeDocument/2006/relationships/customXml" Target="../ink/ink17.xml"/><Relationship Id="rId11" Type="http://schemas.openxmlformats.org/officeDocument/2006/relationships/image" Target="../media/image980.png"/><Relationship Id="rId5" Type="http://schemas.openxmlformats.org/officeDocument/2006/relationships/image" Target="../media/image950.png"/><Relationship Id="rId15" Type="http://schemas.openxmlformats.org/officeDocument/2006/relationships/image" Target="../media/image1000.png"/><Relationship Id="rId10" Type="http://schemas.openxmlformats.org/officeDocument/2006/relationships/customXml" Target="../ink/ink19.xml"/><Relationship Id="rId19" Type="http://schemas.openxmlformats.org/officeDocument/2006/relationships/image" Target="../media/image1020.png"/><Relationship Id="rId4" Type="http://schemas.openxmlformats.org/officeDocument/2006/relationships/customXml" Target="../ink/ink16.xml"/><Relationship Id="rId9" Type="http://schemas.openxmlformats.org/officeDocument/2006/relationships/image" Target="../media/image970.png"/><Relationship Id="rId14" Type="http://schemas.openxmlformats.org/officeDocument/2006/relationships/customXml" Target="../ink/ink21.xml"/></Relationships>
</file>

<file path=ppt/slides/_rels/slide145.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customXml" Target="../ink/ink31.xml"/><Relationship Id="rId26" Type="http://schemas.openxmlformats.org/officeDocument/2006/relationships/customXml" Target="../ink/ink35.xml"/><Relationship Id="rId3" Type="http://schemas.openxmlformats.org/officeDocument/2006/relationships/image" Target="../media/image108.jpeg"/><Relationship Id="rId21" Type="http://schemas.openxmlformats.org/officeDocument/2006/relationships/image" Target="../media/image112.png"/><Relationship Id="rId7" Type="http://schemas.openxmlformats.org/officeDocument/2006/relationships/image" Target="../media/image1050.png"/><Relationship Id="rId12" Type="http://schemas.openxmlformats.org/officeDocument/2006/relationships/customXml" Target="../ink/ink28.xml"/><Relationship Id="rId17" Type="http://schemas.openxmlformats.org/officeDocument/2006/relationships/image" Target="../media/image1100.png"/><Relationship Id="rId25" Type="http://schemas.openxmlformats.org/officeDocument/2006/relationships/image" Target="../media/image114.png"/><Relationship Id="rId33" Type="http://schemas.openxmlformats.org/officeDocument/2006/relationships/image" Target="../media/image118.png"/><Relationship Id="rId2" Type="http://schemas.openxmlformats.org/officeDocument/2006/relationships/image" Target="../media/image110.png"/><Relationship Id="rId16" Type="http://schemas.openxmlformats.org/officeDocument/2006/relationships/customXml" Target="../ink/ink30.xml"/><Relationship Id="rId20" Type="http://schemas.openxmlformats.org/officeDocument/2006/relationships/customXml" Target="../ink/ink32.xml"/><Relationship Id="rId29" Type="http://schemas.openxmlformats.org/officeDocument/2006/relationships/image" Target="../media/image116.png"/><Relationship Id="rId1" Type="http://schemas.openxmlformats.org/officeDocument/2006/relationships/slideLayout" Target="../slideLayouts/slideLayout36.xml"/><Relationship Id="rId6" Type="http://schemas.openxmlformats.org/officeDocument/2006/relationships/customXml" Target="../ink/ink25.xml"/><Relationship Id="rId11" Type="http://schemas.openxmlformats.org/officeDocument/2006/relationships/image" Target="../media/image1070.png"/><Relationship Id="rId24" Type="http://schemas.openxmlformats.org/officeDocument/2006/relationships/customXml" Target="../ink/ink34.xml"/><Relationship Id="rId32" Type="http://schemas.openxmlformats.org/officeDocument/2006/relationships/customXml" Target="../ink/ink38.xml"/><Relationship Id="rId5" Type="http://schemas.openxmlformats.org/officeDocument/2006/relationships/image" Target="../media/image1040.png"/><Relationship Id="rId15" Type="http://schemas.openxmlformats.org/officeDocument/2006/relationships/image" Target="../media/image1090.png"/><Relationship Id="rId23" Type="http://schemas.openxmlformats.org/officeDocument/2006/relationships/image" Target="../media/image113.png"/><Relationship Id="rId28" Type="http://schemas.openxmlformats.org/officeDocument/2006/relationships/customXml" Target="../ink/ink36.xml"/><Relationship Id="rId10" Type="http://schemas.openxmlformats.org/officeDocument/2006/relationships/customXml" Target="../ink/ink27.xml"/><Relationship Id="rId19" Type="http://schemas.openxmlformats.org/officeDocument/2006/relationships/image" Target="../media/image111.png"/><Relationship Id="rId31" Type="http://schemas.openxmlformats.org/officeDocument/2006/relationships/image" Target="../media/image117.png"/><Relationship Id="rId4" Type="http://schemas.openxmlformats.org/officeDocument/2006/relationships/customXml" Target="../ink/ink24.xml"/><Relationship Id="rId9" Type="http://schemas.openxmlformats.org/officeDocument/2006/relationships/image" Target="../media/image1060.png"/><Relationship Id="rId14" Type="http://schemas.openxmlformats.org/officeDocument/2006/relationships/customXml" Target="../ink/ink29.xml"/><Relationship Id="rId22" Type="http://schemas.openxmlformats.org/officeDocument/2006/relationships/customXml" Target="../ink/ink33.xml"/><Relationship Id="rId27" Type="http://schemas.openxmlformats.org/officeDocument/2006/relationships/image" Target="../media/image115.png"/><Relationship Id="rId30" Type="http://schemas.openxmlformats.org/officeDocument/2006/relationships/customXml" Target="../ink/ink37.xml"/><Relationship Id="rId8" Type="http://schemas.openxmlformats.org/officeDocument/2006/relationships/customXml" Target="../ink/ink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4.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customXml" Target="../ink/ink39.xml"/><Relationship Id="rId1" Type="http://schemas.openxmlformats.org/officeDocument/2006/relationships/slideLayout" Target="../slideLayouts/slideLayout36.xml"/><Relationship Id="rId6" Type="http://schemas.openxmlformats.org/officeDocument/2006/relationships/customXml" Target="../ink/ink41.xml"/><Relationship Id="rId11" Type="http://schemas.openxmlformats.org/officeDocument/2006/relationships/image" Target="../media/image125.png"/><Relationship Id="rId5" Type="http://schemas.openxmlformats.org/officeDocument/2006/relationships/image" Target="../media/image122.png"/><Relationship Id="rId10" Type="http://schemas.openxmlformats.org/officeDocument/2006/relationships/customXml" Target="../ink/ink43.xml"/><Relationship Id="rId4" Type="http://schemas.openxmlformats.org/officeDocument/2006/relationships/customXml" Target="../ink/ink40.xml"/><Relationship Id="rId9" Type="http://schemas.openxmlformats.org/officeDocument/2006/relationships/image" Target="../media/image1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56.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51.png"/><Relationship Id="rId21" Type="http://schemas.openxmlformats.org/officeDocument/2006/relationships/image" Target="../media/image60.png"/><Relationship Id="rId7" Type="http://schemas.openxmlformats.org/officeDocument/2006/relationships/image" Target="../media/image53.png"/><Relationship Id="rId12" Type="http://schemas.openxmlformats.org/officeDocument/2006/relationships/customXml" Target="../ink/ink6.xml"/><Relationship Id="rId17" Type="http://schemas.openxmlformats.org/officeDocument/2006/relationships/image" Target="../media/image58.png"/><Relationship Id="rId25" Type="http://schemas.openxmlformats.org/officeDocument/2006/relationships/image" Target="../media/image6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64.png"/><Relationship Id="rId1" Type="http://schemas.openxmlformats.org/officeDocument/2006/relationships/slideLayout" Target="../slideLayouts/slideLayout30.xml"/><Relationship Id="rId6" Type="http://schemas.openxmlformats.org/officeDocument/2006/relationships/customXml" Target="../ink/ink3.xml"/><Relationship Id="rId11" Type="http://schemas.openxmlformats.org/officeDocument/2006/relationships/image" Target="../media/image55.png"/><Relationship Id="rId24" Type="http://schemas.openxmlformats.org/officeDocument/2006/relationships/customXml" Target="../ink/ink12.xml"/><Relationship Id="rId5" Type="http://schemas.openxmlformats.org/officeDocument/2006/relationships/image" Target="../media/image52.png"/><Relationship Id="rId15" Type="http://schemas.openxmlformats.org/officeDocument/2006/relationships/image" Target="../media/image57.png"/><Relationship Id="rId23" Type="http://schemas.openxmlformats.org/officeDocument/2006/relationships/image" Target="../media/image61.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59.png"/><Relationship Id="rId3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5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63.png"/><Relationship Id="rId30" Type="http://schemas.openxmlformats.org/officeDocument/2006/relationships/customXml" Target="../ink/ink15.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3C1-97C6-F1D8-21CA-960D0DE9022F}"/>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67A2A6C4-2BFB-71F1-137F-AE4EECE102AB}"/>
              </a:ext>
            </a:extLst>
          </p:cNvPr>
          <p:cNvSpPr>
            <a:spLocks noGrp="1"/>
          </p:cNvSpPr>
          <p:nvPr>
            <p:ph sz="quarter" idx="12"/>
          </p:nvPr>
        </p:nvSpPr>
        <p:spPr/>
        <p:txBody>
          <a:bodyPr>
            <a:normAutofit/>
          </a:bodyPr>
          <a:lstStyle/>
          <a:p>
            <a:r>
              <a:rPr lang="en-US" dirty="0"/>
              <a:t>What is accounting? </a:t>
            </a:r>
          </a:p>
          <a:p>
            <a:pPr lvl="1"/>
            <a:r>
              <a:rPr lang="en-US" dirty="0"/>
              <a:t>Language that businesses speak</a:t>
            </a:r>
          </a:p>
          <a:p>
            <a:pPr lvl="1"/>
            <a:r>
              <a:rPr lang="en-US" dirty="0"/>
              <a:t>Record, analyze, and communicate </a:t>
            </a:r>
          </a:p>
          <a:p>
            <a:pPr lvl="1"/>
            <a:endParaRPr lang="en-US" dirty="0"/>
          </a:p>
          <a:p>
            <a:r>
              <a:rPr lang="en-US" dirty="0"/>
              <a:t>Why is accounting useful?</a:t>
            </a:r>
          </a:p>
          <a:p>
            <a:pPr lvl="1"/>
            <a:r>
              <a:rPr lang="en-US" dirty="0"/>
              <a:t>Can make useful financial decisions (e.g., investing)</a:t>
            </a:r>
          </a:p>
          <a:p>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FC658AF1-97D4-4727-5500-1CDC6ADD2EEA}"/>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96646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2</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The Recording Process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Depreciation Example – Solution</a:t>
            </a:r>
          </a:p>
        </p:txBody>
      </p:sp>
      <p:sp>
        <p:nvSpPr>
          <p:cNvPr id="7" name="Content Placeholder 6">
            <a:extLst>
              <a:ext uri="{FF2B5EF4-FFF2-40B4-BE49-F238E27FC236}">
                <a16:creationId xmlns:a16="http://schemas.microsoft.com/office/drawing/2014/main" id="{55F09B5E-AEDE-B400-62D1-7F1F0A42F322}"/>
              </a:ext>
            </a:extLst>
          </p:cNvPr>
          <p:cNvSpPr>
            <a:spLocks noGrp="1"/>
          </p:cNvSpPr>
          <p:nvPr>
            <p:ph sz="quarter" idx="18"/>
          </p:nvPr>
        </p:nvSpPr>
        <p:spPr>
          <a:xfrm>
            <a:off x="946050" y="5887315"/>
            <a:ext cx="7306829" cy="414195"/>
          </a:xfrm>
        </p:spPr>
        <p:txBody>
          <a:bodyPr>
            <a:normAutofit/>
          </a:bodyPr>
          <a:lstStyle/>
          <a:p>
            <a:pPr marL="0" indent="0">
              <a:buNone/>
            </a:pPr>
            <a:r>
              <a:rPr lang="en-GB" sz="2000" b="1" dirty="0"/>
              <a:t>Illustration 3.8 </a:t>
            </a:r>
            <a:r>
              <a:rPr lang="en-GB" sz="2000" dirty="0"/>
              <a:t>Adjustment for depreciation</a:t>
            </a:r>
          </a:p>
        </p:txBody>
      </p:sp>
      <p:pic>
        <p:nvPicPr>
          <p:cNvPr id="12" name="Picture Placeholder 8" descr="An illustration depicts the steps involved in the adjustment for depreciation. The five steps are Basic Analysis, Equation Analysis, Debit-Credit Analysis, Journal Entry, and Posting. The first step is the basic analysis is labeled as: The expense Depreciation Expense is increased Turkish Lira 40; the contra asset Accumulated Depreciation-Equipment is increased Turkish Lira 40.The equation analysis step presents the transaction in account analysis format which begins with the accounting equation expressed as: Assets equals Liabilities plus Equity. The Accumulated depreciation equipment account is presented under assets as negative Turkish Lira 40, and a negative Turkish Lira 40 is listed as Depreciation expense under equity. The debit credit analysis step indicates: Debit increase expenses: debit Depreciation Expense Turkish Lira 40. Credit increase contra assets: credit Accumulated Depreciation Equipment Turkish Lira 40.The journal entry is presented in general journal form. The date is presented as October 31. The debit part of the transaction is recorded by presenting the account name, Depreciation Expense, adjacent to the date in the next column having reference number 711 and its amount of 40 in the debit column. The second part of the transaction is illustrated by presenting the credit account name, Accumulated Depreciation-Equipment, slightly indented on the next line having reference number 158 with its 40 amount in the credit column. Just below, slightly indented appears the description of the journal entry as: To record monthly depreciation. Finally, the Posting section shows the journal entry posted to the equipment, accumulated depreciation equipment, and depreciation expense accounts. The equipment T-account presents a posting on October 1 in the amount of 5,000 on the left side, and a balance of 5,000 dated October 31, present below 5,000 on the left side. ‘The journal page number '157' appears in the upper right corner.’ The accumulated depreciation, equipment T-account presents an adjustment posting on October 31 in the amount of 40, highlighted, along with a balance dated October 31 of 40, both on the right side. ‘The journal page number '158' appears in the upper right corner.’ The depreciation expense t-account presents an adjustment dated October 31 in the amount of 40, highlighted along with a balance dated October 31 of 40, both on the left side. ‘The journal page number '711' appears in the upper right corner.’">
            <a:extLst>
              <a:ext uri="{FF2B5EF4-FFF2-40B4-BE49-F238E27FC236}">
                <a16:creationId xmlns:a16="http://schemas.microsoft.com/office/drawing/2014/main" id="{1A5250E6-4015-9044-A685-F9DC2AC0C7F3}"/>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609291" y="1244548"/>
            <a:ext cx="5925418" cy="4546652"/>
          </a:xfrm>
          <a:prstGeom prst="rect">
            <a:avLst/>
          </a:prstGeom>
        </p:spPr>
      </p:pic>
      <p:sp>
        <p:nvSpPr>
          <p:cNvPr id="6" name="Content Placeholder 5">
            <a:extLst>
              <a:ext uri="{FF2B5EF4-FFF2-40B4-BE49-F238E27FC236}">
                <a16:creationId xmlns:a16="http://schemas.microsoft.com/office/drawing/2014/main" id="{16C77BFD-6543-0FB0-437A-D3E5E2A56BBD}"/>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35541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Statement Presentation</a:t>
            </a:r>
          </a:p>
        </p:txBody>
      </p:sp>
      <p:sp>
        <p:nvSpPr>
          <p:cNvPr id="4" name="Content Placeholder 3">
            <a:extLst>
              <a:ext uri="{FF2B5EF4-FFF2-40B4-BE49-F238E27FC236}">
                <a16:creationId xmlns:a16="http://schemas.microsoft.com/office/drawing/2014/main" id="{02771BA0-C6AD-CE43-FD09-ACE82B725308}"/>
              </a:ext>
            </a:extLst>
          </p:cNvPr>
          <p:cNvSpPr>
            <a:spLocks noGrp="1"/>
          </p:cNvSpPr>
          <p:nvPr>
            <p:ph sz="quarter" idx="12"/>
          </p:nvPr>
        </p:nvSpPr>
        <p:spPr>
          <a:xfrm>
            <a:off x="513862" y="1424065"/>
            <a:ext cx="8115301" cy="2182735"/>
          </a:xfrm>
        </p:spPr>
        <p:txBody>
          <a:bodyPr>
            <a:noAutofit/>
          </a:bodyPr>
          <a:lstStyle/>
          <a:p>
            <a:pPr marL="447675" indent="-447675"/>
            <a:r>
              <a:rPr lang="en-GB" sz="2600" dirty="0"/>
              <a:t>Use of a contra account to disclose </a:t>
            </a:r>
            <a:r>
              <a:rPr lang="en-GB" sz="2600" dirty="0">
                <a:solidFill>
                  <a:srgbClr val="FF0000"/>
                </a:solidFill>
              </a:rPr>
              <a:t>both the cost of the equipment </a:t>
            </a:r>
            <a:r>
              <a:rPr lang="en-GB" sz="2600" dirty="0"/>
              <a:t>and </a:t>
            </a:r>
            <a:r>
              <a:rPr lang="en-GB" sz="2600" dirty="0">
                <a:solidFill>
                  <a:srgbClr val="FF0000"/>
                </a:solidFill>
              </a:rPr>
              <a:t>total cost expensed </a:t>
            </a:r>
            <a:r>
              <a:rPr lang="en-GB" sz="2600" dirty="0"/>
              <a:t>to date.</a:t>
            </a:r>
          </a:p>
          <a:p>
            <a:pPr marL="447675" indent="-447675"/>
            <a:r>
              <a:rPr lang="en-GB" sz="2600" dirty="0"/>
              <a:t>Book value or carrying value: Difference between the cost of any depreciable asset and its related accumulated depreciation.</a:t>
            </a:r>
          </a:p>
        </p:txBody>
      </p:sp>
      <p:graphicFrame>
        <p:nvGraphicFramePr>
          <p:cNvPr id="12" name="Table 19">
            <a:extLst>
              <a:ext uri="{FF2B5EF4-FFF2-40B4-BE49-F238E27FC236}">
                <a16:creationId xmlns:a16="http://schemas.microsoft.com/office/drawing/2014/main" id="{BB655E48-DDF0-CD1B-80FA-D60E386FD10D}"/>
              </a:ext>
            </a:extLst>
          </p:cNvPr>
          <p:cNvGraphicFramePr>
            <a:graphicFrameLocks noGrp="1"/>
          </p:cNvGraphicFramePr>
          <p:nvPr>
            <p:ph sz="quarter" idx="20"/>
          </p:nvPr>
        </p:nvGraphicFramePr>
        <p:xfrm>
          <a:off x="1655667" y="3627120"/>
          <a:ext cx="5832666" cy="1188720"/>
        </p:xfrm>
        <a:graphic>
          <a:graphicData uri="http://schemas.openxmlformats.org/drawingml/2006/table">
            <a:tbl>
              <a:tblPr firstRow="1" bandRow="1">
                <a:tableStyleId>{2D5ABB26-0587-4C30-8999-92F81FD0307C}</a:tableStyleId>
              </a:tblPr>
              <a:tblGrid>
                <a:gridCol w="4878261">
                  <a:extLst>
                    <a:ext uri="{9D8B030D-6E8A-4147-A177-3AD203B41FA5}">
                      <a16:colId xmlns:a16="http://schemas.microsoft.com/office/drawing/2014/main" val="2542047729"/>
                    </a:ext>
                  </a:extLst>
                </a:gridCol>
                <a:gridCol w="954405">
                  <a:extLst>
                    <a:ext uri="{9D8B030D-6E8A-4147-A177-3AD203B41FA5}">
                      <a16:colId xmlns:a16="http://schemas.microsoft.com/office/drawing/2014/main" val="1629634493"/>
                    </a:ext>
                  </a:extLst>
                </a:gridCol>
              </a:tblGrid>
              <a:tr h="370840">
                <a:tc>
                  <a:txBody>
                    <a:bodyPr/>
                    <a:lstStyle/>
                    <a:p>
                      <a:r>
                        <a:rPr lang="en-IN" sz="2000" dirty="0"/>
                        <a:t>Equipment</a:t>
                      </a:r>
                    </a:p>
                  </a:txBody>
                  <a:tcPr/>
                </a:tc>
                <a:tc>
                  <a:txBody>
                    <a:bodyPr/>
                    <a:lstStyle/>
                    <a:p>
                      <a:pPr algn="r"/>
                      <a:r>
                        <a:rPr lang="en-GB" sz="2000" dirty="0"/>
                        <a:t>₺5,000</a:t>
                      </a:r>
                      <a:endParaRPr lang="en-IN" sz="2000" dirty="0"/>
                    </a:p>
                  </a:txBody>
                  <a:tcPr>
                    <a:lnB>
                      <a:noFill/>
                    </a:lnB>
                  </a:tcPr>
                </a:tc>
                <a:extLst>
                  <a:ext uri="{0D108BD9-81ED-4DB2-BD59-A6C34878D82A}">
                    <a16:rowId xmlns:a16="http://schemas.microsoft.com/office/drawing/2014/main" val="2712063962"/>
                  </a:ext>
                </a:extLst>
              </a:tr>
              <a:tr h="370840">
                <a:tc>
                  <a:txBody>
                    <a:bodyPr/>
                    <a:lstStyle/>
                    <a:p>
                      <a:r>
                        <a:rPr lang="en-IN" sz="2000" dirty="0"/>
                        <a:t>Less: Accumulated depreciation―equipment</a:t>
                      </a:r>
                    </a:p>
                  </a:txBody>
                  <a:tcPr>
                    <a:lnR>
                      <a:noFill/>
                    </a:lnR>
                  </a:tcPr>
                </a:tc>
                <a:tc>
                  <a:txBody>
                    <a:bodyPr/>
                    <a:lstStyle/>
                    <a:p>
                      <a:pPr algn="r"/>
                      <a:r>
                        <a:rPr lang="en-IN" sz="2000" u="sng" dirty="0"/>
                        <a:t>        40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6462236"/>
                  </a:ext>
                </a:extLst>
              </a:tr>
              <a:tr h="0">
                <a:tc>
                  <a:txBody>
                    <a:bodyPr/>
                    <a:lstStyle/>
                    <a:p>
                      <a:endParaRPr lang="en-IN" sz="2000" dirty="0"/>
                    </a:p>
                  </a:txBody>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GB" sz="2000" b="1" u="dbl" baseline="0" dirty="0">
                          <a:solidFill>
                            <a:schemeClr val="accent2"/>
                          </a:solidFill>
                        </a:rPr>
                        <a:t>₺4,960</a:t>
                      </a:r>
                      <a:endParaRPr lang="en-IN" sz="2000" b="1" u="dbl" baseline="0" dirty="0">
                        <a:solidFill>
                          <a:schemeClr val="accent2"/>
                        </a:solidFill>
                      </a:endParaRP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4959256"/>
                  </a:ext>
                </a:extLst>
              </a:tr>
            </a:tbl>
          </a:graphicData>
        </a:graphic>
      </p:graphicFrame>
      <p:sp>
        <p:nvSpPr>
          <p:cNvPr id="7" name="Content Placeholder 6">
            <a:extLst>
              <a:ext uri="{FF2B5EF4-FFF2-40B4-BE49-F238E27FC236}">
                <a16:creationId xmlns:a16="http://schemas.microsoft.com/office/drawing/2014/main" id="{4B40A89C-64AC-51CC-6942-5C224AB33ABB}"/>
              </a:ext>
            </a:extLst>
          </p:cNvPr>
          <p:cNvSpPr>
            <a:spLocks noGrp="1"/>
          </p:cNvSpPr>
          <p:nvPr>
            <p:ph sz="quarter" idx="18"/>
          </p:nvPr>
        </p:nvSpPr>
        <p:spPr>
          <a:xfrm>
            <a:off x="592141" y="4943357"/>
            <a:ext cx="8142283" cy="1019411"/>
          </a:xfrm>
        </p:spPr>
        <p:txBody>
          <a:bodyPr>
            <a:normAutofit/>
          </a:bodyPr>
          <a:lstStyle/>
          <a:p>
            <a:pPr marL="0" indent="0">
              <a:buNone/>
            </a:pPr>
            <a:r>
              <a:rPr lang="en-GB" sz="2400" b="1" dirty="0">
                <a:solidFill>
                  <a:schemeClr val="accent2"/>
                </a:solidFill>
              </a:rPr>
              <a:t>Illustration 3.9 </a:t>
            </a:r>
            <a:r>
              <a:rPr lang="en-GB" sz="2400" dirty="0"/>
              <a:t>Statement of financial position presentation of accumulated depreciation</a:t>
            </a:r>
          </a:p>
        </p:txBody>
      </p:sp>
      <p:sp>
        <p:nvSpPr>
          <p:cNvPr id="8" name="Content Placeholder 5">
            <a:extLst>
              <a:ext uri="{FF2B5EF4-FFF2-40B4-BE49-F238E27FC236}">
                <a16:creationId xmlns:a16="http://schemas.microsoft.com/office/drawing/2014/main" id="{375C82AE-A8BA-C172-3CFD-1379D33565AD}"/>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3081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Prepaid Expenses Summary</a:t>
            </a:r>
          </a:p>
        </p:txBody>
      </p:sp>
      <p:sp>
        <p:nvSpPr>
          <p:cNvPr id="4" name="Content Placeholder 3">
            <a:extLst>
              <a:ext uri="{FF2B5EF4-FFF2-40B4-BE49-F238E27FC236}">
                <a16:creationId xmlns:a16="http://schemas.microsoft.com/office/drawing/2014/main" id="{F74C28B0-2D7E-2303-2D0D-B77A97856876}"/>
              </a:ext>
            </a:extLst>
          </p:cNvPr>
          <p:cNvSpPr>
            <a:spLocks noGrp="1"/>
          </p:cNvSpPr>
          <p:nvPr>
            <p:ph sz="quarter" idx="12"/>
          </p:nvPr>
        </p:nvSpPr>
        <p:spPr>
          <a:xfrm>
            <a:off x="513862" y="1681241"/>
            <a:ext cx="8115301" cy="463352"/>
          </a:xfrm>
        </p:spPr>
        <p:txBody>
          <a:bodyPr>
            <a:noAutofit/>
          </a:bodyPr>
          <a:lstStyle/>
          <a:p>
            <a:pPr marL="0" indent="0" algn="ctr">
              <a:buNone/>
            </a:pPr>
            <a:r>
              <a:rPr lang="en-IN" sz="2600" b="1" dirty="0"/>
              <a:t>Accounting for Prepaid Expenses</a:t>
            </a:r>
          </a:p>
        </p:txBody>
      </p:sp>
      <p:graphicFrame>
        <p:nvGraphicFramePr>
          <p:cNvPr id="12" name="Table 16">
            <a:extLst>
              <a:ext uri="{FF2B5EF4-FFF2-40B4-BE49-F238E27FC236}">
                <a16:creationId xmlns:a16="http://schemas.microsoft.com/office/drawing/2014/main" id="{CBDE98F7-7DDA-6211-DCBF-5593AE74E0EB}"/>
              </a:ext>
            </a:extLst>
          </p:cNvPr>
          <p:cNvGraphicFramePr>
            <a:graphicFrameLocks noGrp="1"/>
          </p:cNvGraphicFramePr>
          <p:nvPr>
            <p:ph type="tbl" sz="quarter" idx="19"/>
          </p:nvPr>
        </p:nvGraphicFramePr>
        <p:xfrm>
          <a:off x="461714" y="2366010"/>
          <a:ext cx="8220573" cy="2011680"/>
        </p:xfrm>
        <a:graphic>
          <a:graphicData uri="http://schemas.openxmlformats.org/drawingml/2006/table">
            <a:tbl>
              <a:tblPr firstRow="1" bandRow="1">
                <a:tableStyleId>{5940675A-B579-460E-94D1-54222C63F5DA}</a:tableStyleId>
              </a:tblPr>
              <a:tblGrid>
                <a:gridCol w="2084372">
                  <a:extLst>
                    <a:ext uri="{9D8B030D-6E8A-4147-A177-3AD203B41FA5}">
                      <a16:colId xmlns:a16="http://schemas.microsoft.com/office/drawing/2014/main" val="1886643021"/>
                    </a:ext>
                  </a:extLst>
                </a:gridCol>
                <a:gridCol w="2324748">
                  <a:extLst>
                    <a:ext uri="{9D8B030D-6E8A-4147-A177-3AD203B41FA5}">
                      <a16:colId xmlns:a16="http://schemas.microsoft.com/office/drawing/2014/main" val="218381495"/>
                    </a:ext>
                  </a:extLst>
                </a:gridCol>
                <a:gridCol w="2115001">
                  <a:extLst>
                    <a:ext uri="{9D8B030D-6E8A-4147-A177-3AD203B41FA5}">
                      <a16:colId xmlns:a16="http://schemas.microsoft.com/office/drawing/2014/main" val="1128030005"/>
                    </a:ext>
                  </a:extLst>
                </a:gridCol>
                <a:gridCol w="1696452">
                  <a:extLst>
                    <a:ext uri="{9D8B030D-6E8A-4147-A177-3AD203B41FA5}">
                      <a16:colId xmlns:a16="http://schemas.microsoft.com/office/drawing/2014/main" val="4151292645"/>
                    </a:ext>
                  </a:extLst>
                </a:gridCol>
              </a:tblGrid>
              <a:tr h="162173">
                <a:tc>
                  <a:txBody>
                    <a:bodyPr/>
                    <a:lstStyle/>
                    <a:p>
                      <a:r>
                        <a:rPr lang="en-IN" sz="2000" b="1" dirty="0"/>
                        <a:t>Examples</a:t>
                      </a:r>
                    </a:p>
                  </a:txBody>
                  <a:tcPr anchor="b"/>
                </a:tc>
                <a:tc>
                  <a:txBody>
                    <a:bodyPr/>
                    <a:lstStyle/>
                    <a:p>
                      <a:r>
                        <a:rPr lang="en-IN" sz="2000" b="1" dirty="0"/>
                        <a:t>Reason for Adjustment</a:t>
                      </a:r>
                    </a:p>
                  </a:txBody>
                  <a:tcPr anchor="b"/>
                </a:tc>
                <a:tc>
                  <a:txBody>
                    <a:bodyPr/>
                    <a:lstStyle/>
                    <a:p>
                      <a:r>
                        <a:rPr lang="en-IN" sz="2000" b="1" dirty="0"/>
                        <a:t>Accounts Before Adjustment</a:t>
                      </a:r>
                    </a:p>
                  </a:txBody>
                  <a:tcPr anchor="b"/>
                </a:tc>
                <a:tc>
                  <a:txBody>
                    <a:bodyPr/>
                    <a:lstStyle/>
                    <a:p>
                      <a:r>
                        <a:rPr lang="en-IN" sz="2000" b="1" dirty="0"/>
                        <a:t>Adjusting Entry</a:t>
                      </a:r>
                    </a:p>
                  </a:txBody>
                  <a:tcPr anchor="b"/>
                </a:tc>
                <a:extLst>
                  <a:ext uri="{0D108BD9-81ED-4DB2-BD59-A6C34878D82A}">
                    <a16:rowId xmlns:a16="http://schemas.microsoft.com/office/drawing/2014/main" val="3976032739"/>
                  </a:ext>
                </a:extLst>
              </a:tr>
              <a:tr h="301179">
                <a:tc>
                  <a:txBody>
                    <a:bodyPr/>
                    <a:lstStyle/>
                    <a:p>
                      <a:r>
                        <a:rPr lang="en-IN" sz="2000" dirty="0"/>
                        <a:t>Insurance, supplies, advertising, rent, depreciation</a:t>
                      </a:r>
                    </a:p>
                  </a:txBody>
                  <a:tcPr/>
                </a:tc>
                <a:tc>
                  <a:txBody>
                    <a:bodyPr/>
                    <a:lstStyle/>
                    <a:p>
                      <a:r>
                        <a:rPr lang="en-IN" sz="2000" dirty="0"/>
                        <a:t>Prepaid expenses originally recorded in asset accounts have been used.</a:t>
                      </a:r>
                    </a:p>
                  </a:txBody>
                  <a:tcPr/>
                </a:tc>
                <a:tc>
                  <a:txBody>
                    <a:bodyPr/>
                    <a:lstStyle/>
                    <a:p>
                      <a:r>
                        <a:rPr lang="en-IN" sz="2000" dirty="0"/>
                        <a:t>Assets overstated.</a:t>
                      </a:r>
                    </a:p>
                    <a:p>
                      <a:r>
                        <a:rPr lang="en-IN" sz="2000" dirty="0"/>
                        <a:t>Expenses understated.</a:t>
                      </a:r>
                    </a:p>
                  </a:txBody>
                  <a:tcPr/>
                </a:tc>
                <a:tc>
                  <a:txBody>
                    <a:bodyPr/>
                    <a:lstStyle/>
                    <a:p>
                      <a:r>
                        <a:rPr lang="en-IN" sz="2000" dirty="0" err="1"/>
                        <a:t>Dr.</a:t>
                      </a:r>
                      <a:r>
                        <a:rPr lang="en-IN" sz="2000" dirty="0"/>
                        <a:t> Expenses</a:t>
                      </a:r>
                    </a:p>
                    <a:p>
                      <a:pPr marL="0" indent="180975"/>
                      <a:r>
                        <a:rPr lang="en-IN" sz="2000" dirty="0"/>
                        <a:t>Cr. Assets</a:t>
                      </a:r>
                    </a:p>
                    <a:p>
                      <a:pPr marL="0" indent="180975"/>
                      <a:r>
                        <a:rPr lang="en-IN" sz="2000" dirty="0"/>
                        <a:t>or Contra</a:t>
                      </a:r>
                    </a:p>
                    <a:p>
                      <a:pPr marL="0" indent="180975"/>
                      <a:r>
                        <a:rPr lang="en-IN" sz="2000" dirty="0"/>
                        <a:t>Assets</a:t>
                      </a:r>
                    </a:p>
                  </a:txBody>
                  <a:tcPr/>
                </a:tc>
                <a:extLst>
                  <a:ext uri="{0D108BD9-81ED-4DB2-BD59-A6C34878D82A}">
                    <a16:rowId xmlns:a16="http://schemas.microsoft.com/office/drawing/2014/main" val="2999854349"/>
                  </a:ext>
                </a:extLst>
              </a:tr>
            </a:tbl>
          </a:graphicData>
        </a:graphic>
      </p:graphicFrame>
      <p:sp>
        <p:nvSpPr>
          <p:cNvPr id="7" name="Content Placeholder 6">
            <a:extLst>
              <a:ext uri="{FF2B5EF4-FFF2-40B4-BE49-F238E27FC236}">
                <a16:creationId xmlns:a16="http://schemas.microsoft.com/office/drawing/2014/main" id="{0A868E3A-E6D3-8748-8421-7DECA74CE1A8}"/>
              </a:ext>
            </a:extLst>
          </p:cNvPr>
          <p:cNvSpPr>
            <a:spLocks noGrp="1"/>
          </p:cNvSpPr>
          <p:nvPr>
            <p:ph sz="quarter" idx="18"/>
          </p:nvPr>
        </p:nvSpPr>
        <p:spPr>
          <a:xfrm>
            <a:off x="461714" y="4593590"/>
            <a:ext cx="8037512" cy="584637"/>
          </a:xfrm>
        </p:spPr>
        <p:txBody>
          <a:bodyPr>
            <a:normAutofit/>
          </a:bodyPr>
          <a:lstStyle/>
          <a:p>
            <a:pPr marL="0" indent="0">
              <a:buNone/>
            </a:pPr>
            <a:r>
              <a:rPr lang="en-GB" sz="2400" b="1" dirty="0"/>
              <a:t>Illustration 3.10 </a:t>
            </a:r>
            <a:r>
              <a:rPr lang="en-GB" sz="2400" dirty="0"/>
              <a:t>Accounting for prepaid expenses</a:t>
            </a:r>
          </a:p>
        </p:txBody>
      </p:sp>
      <p:sp>
        <p:nvSpPr>
          <p:cNvPr id="8" name="Content Placeholder 5">
            <a:extLst>
              <a:ext uri="{FF2B5EF4-FFF2-40B4-BE49-F238E27FC236}">
                <a16:creationId xmlns:a16="http://schemas.microsoft.com/office/drawing/2014/main" id="{D3F6E23F-1B77-7C3E-328F-35CED5C10B2C}"/>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093358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B179E9-4DC6-3BDA-BE83-842EC83F45D8}"/>
              </a:ext>
            </a:extLst>
          </p:cNvPr>
          <p:cNvSpPr>
            <a:spLocks noGrp="1"/>
          </p:cNvSpPr>
          <p:nvPr>
            <p:ph type="title"/>
          </p:nvPr>
        </p:nvSpPr>
        <p:spPr/>
        <p:txBody>
          <a:bodyPr/>
          <a:lstStyle/>
          <a:p>
            <a:r>
              <a:rPr lang="en-IN" dirty="0"/>
              <a:t>Unearned Revenues</a:t>
            </a:r>
          </a:p>
        </p:txBody>
      </p:sp>
      <p:sp>
        <p:nvSpPr>
          <p:cNvPr id="6" name="Content Placeholder 5">
            <a:extLst>
              <a:ext uri="{FF2B5EF4-FFF2-40B4-BE49-F238E27FC236}">
                <a16:creationId xmlns:a16="http://schemas.microsoft.com/office/drawing/2014/main" id="{DFECC378-C9AA-F27D-5C14-5B72A72C3FCD}"/>
              </a:ext>
            </a:extLst>
          </p:cNvPr>
          <p:cNvSpPr>
            <a:spLocks noGrp="1"/>
          </p:cNvSpPr>
          <p:nvPr>
            <p:ph sz="quarter" idx="12"/>
          </p:nvPr>
        </p:nvSpPr>
        <p:spPr>
          <a:xfrm>
            <a:off x="513863" y="1424065"/>
            <a:ext cx="5003018" cy="4854815"/>
          </a:xfrm>
        </p:spPr>
        <p:txBody>
          <a:bodyPr/>
          <a:lstStyle/>
          <a:p>
            <a:pPr marL="447675" indent="-447675">
              <a:spcAft>
                <a:spcPts val="1200"/>
              </a:spcAft>
            </a:pPr>
            <a:r>
              <a:rPr lang="en-GB" dirty="0"/>
              <a:t>When companies receive cash before services are performed, they record a liability by increasing (crediting) a liability account called </a:t>
            </a:r>
            <a:r>
              <a:rPr lang="en-GB" b="1" dirty="0">
                <a:solidFill>
                  <a:schemeClr val="accent2"/>
                </a:solidFill>
              </a:rPr>
              <a:t>unearned revenues. </a:t>
            </a:r>
          </a:p>
          <a:p>
            <a:pPr marL="447675" indent="-447675"/>
            <a:r>
              <a:rPr lang="en-GB" dirty="0"/>
              <a:t>Prior to adjustment, liabilities are overstated and revenues are understated.</a:t>
            </a:r>
          </a:p>
        </p:txBody>
      </p:sp>
      <p:pic>
        <p:nvPicPr>
          <p:cNvPr id="13" name="Picture Placeholder 8" descr="An illustration depicts the adjustment of unearned revenue. On October 2, cash is received in advance, at which time a liability is recorded which is illustrated by an image of a lady handing a Turkish Lira 1,200 check to a man both with captions, with the first stating, 'Thank you in advance for your work', and the second stating 'I will finish by December 31.' On October 31, some service has been performed; some revenue is recorded illustrated by an image of a man working at a desk on a computer.">
            <a:extLst>
              <a:ext uri="{FF2B5EF4-FFF2-40B4-BE49-F238E27FC236}">
                <a16:creationId xmlns:a16="http://schemas.microsoft.com/office/drawing/2014/main" id="{52E3A12F-9DB0-79B8-6400-5923D45B018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6273466" y="1565720"/>
            <a:ext cx="2170657" cy="4583781"/>
          </a:xfrm>
          <a:prstGeom prst="rect">
            <a:avLst/>
          </a:prstGeom>
        </p:spPr>
      </p:pic>
      <p:sp>
        <p:nvSpPr>
          <p:cNvPr id="7" name="Content Placeholder 5">
            <a:extLst>
              <a:ext uri="{FF2B5EF4-FFF2-40B4-BE49-F238E27FC236}">
                <a16:creationId xmlns:a16="http://schemas.microsoft.com/office/drawing/2014/main" id="{4A20F00B-2A84-BB59-FD7B-6BB1C0F35456}"/>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100947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Unearned Revenues Illustrated</a:t>
            </a:r>
          </a:p>
        </p:txBody>
      </p:sp>
      <p:pic>
        <p:nvPicPr>
          <p:cNvPr id="12" name="Picture Placeholder 9" descr="An illustration of unearned revenues is presented with two t-accounts, one labeled 'Liability' and the other labeled as Revenue. The liability t-account has a 'Debit Adjusting Entry decrease' on the left side and 'Unadjusted Balance' on the right side. An arrow leads from the liability account to the revenue t-account which contains 'Credit Adjusting Entry increase' on the right side.">
            <a:extLst>
              <a:ext uri="{FF2B5EF4-FFF2-40B4-BE49-F238E27FC236}">
                <a16:creationId xmlns:a16="http://schemas.microsoft.com/office/drawing/2014/main" id="{A514D412-7D13-9201-C835-D395245A2DA6}"/>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657890" y="1578416"/>
            <a:ext cx="7828221" cy="3071249"/>
          </a:xfrm>
          <a:prstGeom prst="rect">
            <a:avLst/>
          </a:prstGeom>
        </p:spPr>
      </p:pic>
      <p:sp>
        <p:nvSpPr>
          <p:cNvPr id="7" name="Content Placeholder 6">
            <a:extLst>
              <a:ext uri="{FF2B5EF4-FFF2-40B4-BE49-F238E27FC236}">
                <a16:creationId xmlns:a16="http://schemas.microsoft.com/office/drawing/2014/main" id="{54BB1E9A-7D08-886C-58C7-FE5D82ADBFA3}"/>
              </a:ext>
            </a:extLst>
          </p:cNvPr>
          <p:cNvSpPr>
            <a:spLocks noGrp="1"/>
          </p:cNvSpPr>
          <p:nvPr>
            <p:ph sz="quarter" idx="18"/>
          </p:nvPr>
        </p:nvSpPr>
        <p:spPr>
          <a:xfrm>
            <a:off x="592138" y="5164139"/>
            <a:ext cx="8037512" cy="616902"/>
          </a:xfrm>
        </p:spPr>
        <p:txBody>
          <a:bodyPr>
            <a:normAutofit/>
          </a:bodyPr>
          <a:lstStyle/>
          <a:p>
            <a:pPr marL="0" indent="0">
              <a:buNone/>
            </a:pPr>
            <a:r>
              <a:rPr lang="en-GB" sz="2600" b="1" dirty="0"/>
              <a:t>Illustration 3.11 </a:t>
            </a:r>
            <a:r>
              <a:rPr lang="en-GB" sz="2600" dirty="0"/>
              <a:t>Adjusting entries for unearned revenues</a:t>
            </a:r>
          </a:p>
        </p:txBody>
      </p:sp>
      <p:sp>
        <p:nvSpPr>
          <p:cNvPr id="6" name="Content Placeholder 5">
            <a:extLst>
              <a:ext uri="{FF2B5EF4-FFF2-40B4-BE49-F238E27FC236}">
                <a16:creationId xmlns:a16="http://schemas.microsoft.com/office/drawing/2014/main" id="{8652F0D1-75D1-5970-BF5E-EEC80C005467}"/>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755989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Unearned Revenue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600"/>
              </a:spcAft>
              <a:buNone/>
            </a:pPr>
            <a:r>
              <a:rPr lang="en-GB" b="1" dirty="0">
                <a:solidFill>
                  <a:schemeClr val="accent2"/>
                </a:solidFill>
              </a:rPr>
              <a:t>Assume:</a:t>
            </a:r>
            <a:r>
              <a:rPr lang="en-GB" dirty="0"/>
              <a:t> </a:t>
            </a:r>
            <a:r>
              <a:rPr lang="en-GB" dirty="0" err="1"/>
              <a:t>Yazici</a:t>
            </a:r>
            <a:r>
              <a:rPr lang="en-GB" dirty="0"/>
              <a:t> Advertising received ₺1,200 on October 2 from R. Knox for advertising services expected to be completed by December 31. </a:t>
            </a:r>
            <a:r>
              <a:rPr lang="en-GB" dirty="0" err="1"/>
              <a:t>Yazici</a:t>
            </a:r>
            <a:r>
              <a:rPr lang="en-GB" dirty="0"/>
              <a:t> credited the payment to Unearned Service Revenue. This liability account shows a balance of ₺1,200 in the October 31 trial balance. 1200 is for 3 months of service. Company has performed 1 month of service. </a:t>
            </a:r>
          </a:p>
          <a:p>
            <a:pPr marL="0" indent="0">
              <a:spcAft>
                <a:spcPts val="600"/>
              </a:spcAft>
              <a:buNone/>
            </a:pPr>
            <a:r>
              <a:rPr lang="en-GB" b="1" dirty="0">
                <a:solidFill>
                  <a:schemeClr val="accent2"/>
                </a:solidFill>
              </a:rPr>
              <a:t>Demonstrate:</a:t>
            </a:r>
            <a:r>
              <a:rPr lang="en-GB" dirty="0"/>
              <a:t> How do you record the adjustment for advertising revenue?</a:t>
            </a:r>
          </a:p>
        </p:txBody>
      </p:sp>
      <p:sp>
        <p:nvSpPr>
          <p:cNvPr id="7" name="Content Placeholder 5">
            <a:extLst>
              <a:ext uri="{FF2B5EF4-FFF2-40B4-BE49-F238E27FC236}">
                <a16:creationId xmlns:a16="http://schemas.microsoft.com/office/drawing/2014/main" id="{7C173283-D305-A7C3-7722-4AF195F86735}"/>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946988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2088F-960E-00AB-4049-2B246D87B653}"/>
              </a:ext>
            </a:extLst>
          </p:cNvPr>
          <p:cNvSpPr>
            <a:spLocks noGrp="1"/>
          </p:cNvSpPr>
          <p:nvPr>
            <p:ph type="title"/>
          </p:nvPr>
        </p:nvSpPr>
        <p:spPr/>
        <p:txBody>
          <a:bodyPr>
            <a:noAutofit/>
          </a:bodyPr>
          <a:lstStyle/>
          <a:p>
            <a:r>
              <a:rPr lang="en-IN" dirty="0"/>
              <a:t>Unearned Revenue Example – Solution</a:t>
            </a:r>
          </a:p>
        </p:txBody>
      </p:sp>
      <p:sp>
        <p:nvSpPr>
          <p:cNvPr id="8" name="Content Placeholder 7">
            <a:extLst>
              <a:ext uri="{FF2B5EF4-FFF2-40B4-BE49-F238E27FC236}">
                <a16:creationId xmlns:a16="http://schemas.microsoft.com/office/drawing/2014/main" id="{AFF7F734-C08D-DF73-2540-F37114058AFF}"/>
              </a:ext>
            </a:extLst>
          </p:cNvPr>
          <p:cNvSpPr>
            <a:spLocks noGrp="1"/>
          </p:cNvSpPr>
          <p:nvPr>
            <p:ph sz="quarter" idx="18"/>
          </p:nvPr>
        </p:nvSpPr>
        <p:spPr>
          <a:xfrm>
            <a:off x="592138" y="5811520"/>
            <a:ext cx="8037512" cy="586105"/>
          </a:xfrm>
        </p:spPr>
        <p:txBody>
          <a:bodyPr>
            <a:normAutofit fontScale="85000" lnSpcReduction="10000"/>
          </a:bodyPr>
          <a:lstStyle/>
          <a:p>
            <a:pPr marL="0" indent="0">
              <a:buNone/>
            </a:pPr>
            <a:r>
              <a:rPr lang="en-GB" sz="2800" b="1" dirty="0"/>
              <a:t>Illustration 3.12 </a:t>
            </a:r>
            <a:r>
              <a:rPr lang="en-GB" sz="2800" dirty="0"/>
              <a:t>Service revenue accounts after adjustment</a:t>
            </a:r>
          </a:p>
        </p:txBody>
      </p:sp>
      <p:pic>
        <p:nvPicPr>
          <p:cNvPr id="13" name="Picture Placeholder 10" descr="An illustration depicts the steps involved in the adjustment of the service revenue accounts. The five steps are Basic Analysis, Equation Analysis, Debit-Credit Analysis, Journal Entry, and Posting. The first step is the basic analysis is labeled as: The liability Unearned Service Revenue is decreased Turkish Lira 400; the revenue, Service Revenue is increased Turkish Lira 400.The equation analysis step presents the transaction in account analysis format which begins with the accounting equation expressed as: Assets equals Liabilities plus Equity. The unearned service revenue account is listed under the Liabilities section in negative Turkish Lira 400, and Turkish Lira 400 is listed under service revenue under equity as an increase. The debit credit analysis step indicates: Debit decreases liabilities: debit Unearned Services Revenue Turkish Lira 400. Credits increase revenues: credit Service Revenue Turkish Lira 400.The journal entry is presented in general journal form. The date is presented as October 31. The debit part of the transaction is recorded by presenting the account name, Unearned Service Revenue, adjacent to the date in the next column having reference 209 and its amount of 400 in the debit column. The second part of the transaction is illustrated by presenting the credit account name, Service Revenue, slightly indented on the next line having reference 400, with its 400 amount in the credit column. Just below, slightly indented appears the description of the journal entry as: To record revenue for services performed. Finally, the Posting section consists the journal entry posted to the unearned service revenue and service revenue accounts. The unearned service revenue t-account presents a posting on October 2 in the amount of 1,200 on the right side. The adjustment is posted on the left side, dated October 31, in the amount of 400, highlighted. The balance dated October 31 is posted as 800 the right side. ‘The journal page number '209' appears in the upper right corner.’ The service revenue t-account presents an October 3 posting on the right side in the amount of 10,000, along with an adjustment dated October 31 in the amount of 400, highlighted on the right side. The balance is dated October 31 and appears on the right side in the amount of 10,400. ‘The journal page number '400' appears in the upper right corner.’ ">
            <a:extLst>
              <a:ext uri="{FF2B5EF4-FFF2-40B4-BE49-F238E27FC236}">
                <a16:creationId xmlns:a16="http://schemas.microsoft.com/office/drawing/2014/main" id="{F666151B-BD8B-1EA1-97C3-FC2B79C646F7}"/>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414403" y="1644323"/>
            <a:ext cx="6315195" cy="4016394"/>
          </a:xfrm>
          <a:prstGeom prst="rect">
            <a:avLst/>
          </a:prstGeom>
        </p:spPr>
      </p:pic>
      <p:sp>
        <p:nvSpPr>
          <p:cNvPr id="6" name="Content Placeholder 5">
            <a:extLst>
              <a:ext uri="{FF2B5EF4-FFF2-40B4-BE49-F238E27FC236}">
                <a16:creationId xmlns:a16="http://schemas.microsoft.com/office/drawing/2014/main" id="{292E9AE3-ADB7-19F7-6982-0C4AA4A61A64}"/>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004515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EDEBB-651F-9EF3-2E00-96ABA0156C88}"/>
              </a:ext>
            </a:extLst>
          </p:cNvPr>
          <p:cNvSpPr>
            <a:spLocks noGrp="1"/>
          </p:cNvSpPr>
          <p:nvPr>
            <p:ph type="title"/>
          </p:nvPr>
        </p:nvSpPr>
        <p:spPr/>
        <p:txBody>
          <a:bodyPr/>
          <a:lstStyle/>
          <a:p>
            <a:r>
              <a:rPr lang="en-IN" dirty="0"/>
              <a:t>Accounting for Unearned Revenues</a:t>
            </a:r>
          </a:p>
        </p:txBody>
      </p:sp>
      <p:sp>
        <p:nvSpPr>
          <p:cNvPr id="4" name="Content Placeholder 3">
            <a:extLst>
              <a:ext uri="{FF2B5EF4-FFF2-40B4-BE49-F238E27FC236}">
                <a16:creationId xmlns:a16="http://schemas.microsoft.com/office/drawing/2014/main" id="{E65C0E7F-102C-7043-1E55-2F18E917901D}"/>
              </a:ext>
            </a:extLst>
          </p:cNvPr>
          <p:cNvSpPr>
            <a:spLocks noGrp="1"/>
          </p:cNvSpPr>
          <p:nvPr>
            <p:ph sz="quarter" idx="12"/>
          </p:nvPr>
        </p:nvSpPr>
        <p:spPr>
          <a:xfrm>
            <a:off x="513862" y="1747335"/>
            <a:ext cx="8115301" cy="463352"/>
          </a:xfrm>
        </p:spPr>
        <p:txBody>
          <a:bodyPr>
            <a:normAutofit fontScale="92500" lnSpcReduction="10000"/>
          </a:bodyPr>
          <a:lstStyle/>
          <a:p>
            <a:pPr marL="0" indent="0" algn="ctr">
              <a:buNone/>
            </a:pPr>
            <a:r>
              <a:rPr lang="en-IN" b="1" dirty="0"/>
              <a:t>Accounting for Unearned Revenues</a:t>
            </a:r>
          </a:p>
        </p:txBody>
      </p:sp>
      <p:graphicFrame>
        <p:nvGraphicFramePr>
          <p:cNvPr id="16" name="Table 16">
            <a:extLst>
              <a:ext uri="{FF2B5EF4-FFF2-40B4-BE49-F238E27FC236}">
                <a16:creationId xmlns:a16="http://schemas.microsoft.com/office/drawing/2014/main" id="{8BFF5395-212B-C7CE-D504-8738F68EF95F}"/>
              </a:ext>
            </a:extLst>
          </p:cNvPr>
          <p:cNvGraphicFramePr>
            <a:graphicFrameLocks noGrp="1"/>
          </p:cNvGraphicFramePr>
          <p:nvPr>
            <p:ph type="tbl" sz="quarter" idx="19"/>
            <p:extLst>
              <p:ext uri="{D42A27DB-BD31-4B8C-83A1-F6EECF244321}">
                <p14:modId xmlns:p14="http://schemas.microsoft.com/office/powerpoint/2010/main" val="2464618800"/>
              </p:ext>
            </p:extLst>
          </p:nvPr>
        </p:nvGraphicFramePr>
        <p:xfrm>
          <a:off x="630641" y="2219041"/>
          <a:ext cx="7758979" cy="2651760"/>
        </p:xfrm>
        <a:graphic>
          <a:graphicData uri="http://schemas.openxmlformats.org/drawingml/2006/table">
            <a:tbl>
              <a:tblPr firstRow="1" bandRow="1">
                <a:tableStyleId>{5940675A-B579-460E-94D1-54222C63F5DA}</a:tableStyleId>
              </a:tblPr>
              <a:tblGrid>
                <a:gridCol w="1920055">
                  <a:extLst>
                    <a:ext uri="{9D8B030D-6E8A-4147-A177-3AD203B41FA5}">
                      <a16:colId xmlns:a16="http://schemas.microsoft.com/office/drawing/2014/main" val="1886643021"/>
                    </a:ext>
                  </a:extLst>
                </a:gridCol>
                <a:gridCol w="2158464">
                  <a:extLst>
                    <a:ext uri="{9D8B030D-6E8A-4147-A177-3AD203B41FA5}">
                      <a16:colId xmlns:a16="http://schemas.microsoft.com/office/drawing/2014/main" val="218381495"/>
                    </a:ext>
                  </a:extLst>
                </a:gridCol>
                <a:gridCol w="2057400">
                  <a:extLst>
                    <a:ext uri="{9D8B030D-6E8A-4147-A177-3AD203B41FA5}">
                      <a16:colId xmlns:a16="http://schemas.microsoft.com/office/drawing/2014/main" val="1128030005"/>
                    </a:ext>
                  </a:extLst>
                </a:gridCol>
                <a:gridCol w="1623060">
                  <a:extLst>
                    <a:ext uri="{9D8B030D-6E8A-4147-A177-3AD203B41FA5}">
                      <a16:colId xmlns:a16="http://schemas.microsoft.com/office/drawing/2014/main" val="4151292645"/>
                    </a:ext>
                  </a:extLst>
                </a:gridCol>
              </a:tblGrid>
              <a:tr h="162173">
                <a:tc>
                  <a:txBody>
                    <a:bodyPr/>
                    <a:lstStyle/>
                    <a:p>
                      <a:pPr algn="ctr"/>
                      <a:r>
                        <a:rPr lang="en-IN" sz="1800" b="1" dirty="0"/>
                        <a:t>Examples</a:t>
                      </a:r>
                    </a:p>
                  </a:txBody>
                  <a:tcPr anchor="b"/>
                </a:tc>
                <a:tc>
                  <a:txBody>
                    <a:bodyPr/>
                    <a:lstStyle/>
                    <a:p>
                      <a:pPr algn="ctr"/>
                      <a:r>
                        <a:rPr lang="en-IN" sz="1800" b="1" dirty="0"/>
                        <a:t>Reason for Adjustment</a:t>
                      </a:r>
                    </a:p>
                  </a:txBody>
                  <a:tcPr anchor="b"/>
                </a:tc>
                <a:tc>
                  <a:txBody>
                    <a:bodyPr/>
                    <a:lstStyle/>
                    <a:p>
                      <a:pPr algn="ctr"/>
                      <a:r>
                        <a:rPr lang="en-IN" sz="1800" b="1" dirty="0"/>
                        <a:t>Accounts Before Adjustment</a:t>
                      </a:r>
                    </a:p>
                  </a:txBody>
                  <a:tcPr anchor="b"/>
                </a:tc>
                <a:tc>
                  <a:txBody>
                    <a:bodyPr/>
                    <a:lstStyle/>
                    <a:p>
                      <a:pPr algn="ctr"/>
                      <a:r>
                        <a:rPr lang="en-IN" sz="1800" b="1" dirty="0"/>
                        <a:t>Adjusting Entry</a:t>
                      </a:r>
                    </a:p>
                  </a:txBody>
                  <a:tcPr anchor="b"/>
                </a:tc>
                <a:extLst>
                  <a:ext uri="{0D108BD9-81ED-4DB2-BD59-A6C34878D82A}">
                    <a16:rowId xmlns:a16="http://schemas.microsoft.com/office/drawing/2014/main" val="3976032739"/>
                  </a:ext>
                </a:extLst>
              </a:tr>
              <a:tr h="301179">
                <a:tc>
                  <a:txBody>
                    <a:bodyPr/>
                    <a:lstStyle/>
                    <a:p>
                      <a:r>
                        <a:rPr lang="en-IN" sz="1800" dirty="0"/>
                        <a:t>Rent (landlord rent out an apartment), magazine subscriptions, customer deposits for future service</a:t>
                      </a:r>
                    </a:p>
                  </a:txBody>
                  <a:tcPr/>
                </a:tc>
                <a:tc>
                  <a:txBody>
                    <a:bodyPr/>
                    <a:lstStyle/>
                    <a:p>
                      <a:r>
                        <a:rPr lang="en-IN" sz="1800" dirty="0"/>
                        <a:t>Unearned revenues recorded in liability accounts are now recognized as revenue for services performed.</a:t>
                      </a:r>
                    </a:p>
                  </a:txBody>
                  <a:tcPr/>
                </a:tc>
                <a:tc>
                  <a:txBody>
                    <a:bodyPr/>
                    <a:lstStyle/>
                    <a:p>
                      <a:r>
                        <a:rPr lang="en-IN" sz="1800" dirty="0"/>
                        <a:t>Liabilities overstated. Revenues understated.</a:t>
                      </a:r>
                    </a:p>
                  </a:txBody>
                  <a:tcPr/>
                </a:tc>
                <a:tc>
                  <a:txBody>
                    <a:bodyPr/>
                    <a:lstStyle/>
                    <a:p>
                      <a:r>
                        <a:rPr lang="en-IN" sz="1800" dirty="0" err="1"/>
                        <a:t>Dr.</a:t>
                      </a:r>
                      <a:r>
                        <a:rPr lang="en-IN" sz="1800" dirty="0"/>
                        <a:t> Liabilities</a:t>
                      </a:r>
                    </a:p>
                    <a:p>
                      <a:pPr marL="0" indent="180975"/>
                      <a:r>
                        <a:rPr lang="en-IN" sz="1800" dirty="0"/>
                        <a:t>Cr. Revenues</a:t>
                      </a:r>
                    </a:p>
                  </a:txBody>
                  <a:tcPr/>
                </a:tc>
                <a:extLst>
                  <a:ext uri="{0D108BD9-81ED-4DB2-BD59-A6C34878D82A}">
                    <a16:rowId xmlns:a16="http://schemas.microsoft.com/office/drawing/2014/main" val="2999854349"/>
                  </a:ext>
                </a:extLst>
              </a:tr>
            </a:tbl>
          </a:graphicData>
        </a:graphic>
      </p:graphicFrame>
      <p:sp>
        <p:nvSpPr>
          <p:cNvPr id="9" name="Content Placeholder 8">
            <a:extLst>
              <a:ext uri="{FF2B5EF4-FFF2-40B4-BE49-F238E27FC236}">
                <a16:creationId xmlns:a16="http://schemas.microsoft.com/office/drawing/2014/main" id="{6C8A98D9-5879-0941-F02E-6855D44F58D0}"/>
              </a:ext>
            </a:extLst>
          </p:cNvPr>
          <p:cNvSpPr>
            <a:spLocks noGrp="1"/>
          </p:cNvSpPr>
          <p:nvPr>
            <p:ph sz="quarter" idx="18"/>
          </p:nvPr>
        </p:nvSpPr>
        <p:spPr>
          <a:xfrm>
            <a:off x="639056" y="5153247"/>
            <a:ext cx="8037512" cy="463352"/>
          </a:xfrm>
        </p:spPr>
        <p:txBody>
          <a:bodyPr>
            <a:normAutofit/>
          </a:bodyPr>
          <a:lstStyle/>
          <a:p>
            <a:pPr marL="0" indent="0">
              <a:buNone/>
            </a:pPr>
            <a:r>
              <a:rPr lang="en-GB" sz="2200" b="1" dirty="0"/>
              <a:t>Illustration 3.13 </a:t>
            </a:r>
            <a:r>
              <a:rPr lang="en-GB" sz="2200" dirty="0"/>
              <a:t>Accounting for unearned revenues</a:t>
            </a:r>
          </a:p>
        </p:txBody>
      </p:sp>
      <p:sp>
        <p:nvSpPr>
          <p:cNvPr id="15" name="Content Placeholder 5">
            <a:extLst>
              <a:ext uri="{FF2B5EF4-FFF2-40B4-BE49-F238E27FC236}">
                <a16:creationId xmlns:a16="http://schemas.microsoft.com/office/drawing/2014/main" id="{42C5A9C0-0109-F527-007D-32CC106EE9C1}"/>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998629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322FF0-0828-1E8E-1917-54586B7A6AF8}"/>
              </a:ext>
            </a:extLst>
          </p:cNvPr>
          <p:cNvSpPr>
            <a:spLocks noGrp="1"/>
          </p:cNvSpPr>
          <p:nvPr>
            <p:ph type="title"/>
          </p:nvPr>
        </p:nvSpPr>
        <p:spPr/>
        <p:txBody>
          <a:bodyPr>
            <a:normAutofit fontScale="90000"/>
          </a:bodyPr>
          <a:lstStyle/>
          <a:p>
            <a:r>
              <a:rPr lang="en-US" sz="4400" dirty="0"/>
              <a:t>Accounting Across the Organization</a:t>
            </a:r>
            <a:br>
              <a:rPr lang="en-US" sz="3200" dirty="0"/>
            </a:br>
            <a:r>
              <a:rPr lang="en-US" sz="3600" dirty="0"/>
              <a:t>Marks &amp; Spencer plc</a:t>
            </a:r>
            <a:endParaRPr lang="en-IN" sz="3800" dirty="0"/>
          </a:p>
        </p:txBody>
      </p:sp>
      <p:sp>
        <p:nvSpPr>
          <p:cNvPr id="6" name="Content Placeholder 5">
            <a:extLst>
              <a:ext uri="{FF2B5EF4-FFF2-40B4-BE49-F238E27FC236}">
                <a16:creationId xmlns:a16="http://schemas.microsoft.com/office/drawing/2014/main" id="{FE79B62D-F17F-2353-865C-01A2DB46A887}"/>
              </a:ext>
            </a:extLst>
          </p:cNvPr>
          <p:cNvSpPr>
            <a:spLocks noGrp="1"/>
          </p:cNvSpPr>
          <p:nvPr>
            <p:ph sz="quarter" idx="12"/>
          </p:nvPr>
        </p:nvSpPr>
        <p:spPr>
          <a:xfrm>
            <a:off x="514352" y="1505344"/>
            <a:ext cx="8115302" cy="1923655"/>
          </a:xfrm>
        </p:spPr>
        <p:txBody>
          <a:bodyPr>
            <a:noAutofit/>
          </a:bodyPr>
          <a:lstStyle/>
          <a:p>
            <a:pPr marL="0" indent="0">
              <a:buNone/>
            </a:pPr>
            <a:r>
              <a:rPr lang="en-GB" sz="2000" b="1" dirty="0">
                <a:solidFill>
                  <a:schemeClr val="accent2"/>
                </a:solidFill>
              </a:rPr>
              <a:t>Turning Gift Cards into Revenue </a:t>
            </a:r>
            <a:br>
              <a:rPr lang="en-GB" sz="2000" b="1" dirty="0"/>
            </a:br>
            <a:r>
              <a:rPr lang="en-GB" sz="2000" b="1" dirty="0"/>
              <a:t>Suppose that Robert Jones purchases a €100 gift card at Carrefour (FRA) on December 24, 2024, and gives it to his wife, Mary Jones, on December 25, 2024. On January 3, 2025, Mary uses the card to purchase €100 worth of gourmet cheeses. When do you think Carrefour should recognize revenue and why?</a:t>
            </a:r>
            <a:endParaRPr lang="en-IN" sz="2000" b="1" dirty="0"/>
          </a:p>
        </p:txBody>
      </p:sp>
      <p:sp>
        <p:nvSpPr>
          <p:cNvPr id="8" name="Content Placeholder 7">
            <a:extLst>
              <a:ext uri="{FF2B5EF4-FFF2-40B4-BE49-F238E27FC236}">
                <a16:creationId xmlns:a16="http://schemas.microsoft.com/office/drawing/2014/main" id="{358A06BD-F5B8-0337-1849-2FADA3AF149D}"/>
              </a:ext>
            </a:extLst>
          </p:cNvPr>
          <p:cNvSpPr>
            <a:spLocks noGrp="1"/>
          </p:cNvSpPr>
          <p:nvPr>
            <p:ph sz="quarter" idx="18"/>
          </p:nvPr>
        </p:nvSpPr>
        <p:spPr>
          <a:xfrm>
            <a:off x="514352" y="3428999"/>
            <a:ext cx="7258048" cy="2856865"/>
          </a:xfrm>
        </p:spPr>
        <p:txBody>
          <a:bodyPr>
            <a:noAutofit/>
          </a:bodyPr>
          <a:lstStyle/>
          <a:p>
            <a:pPr marL="0" indent="0">
              <a:buNone/>
            </a:pPr>
            <a:r>
              <a:rPr lang="en-US" sz="2000" dirty="0"/>
              <a:t>A: According to the revenue recognition principle, companies should recognize revenue when the performance obligation is satisfied. In this case, revenue results when Carrefour provides the goods. Thus, when Carrefour receives cash in exchange for the gift card on December 24, 2024, it should recognize a liability, Unearned Sales Revenue, for €100. On January 3, 2025, when Marie Valois exchanges the card for merchandise, Carrefour should recognize revenue and eliminate €100 from the balance in the Unearned Sales Revenue account.</a:t>
            </a:r>
            <a:endParaRPr lang="en-GB" sz="2000" dirty="0"/>
          </a:p>
        </p:txBody>
      </p:sp>
      <p:pic>
        <p:nvPicPr>
          <p:cNvPr id="13" name="Picture Placeholder 10">
            <a:extLst>
              <a:ext uri="{FF2B5EF4-FFF2-40B4-BE49-F238E27FC236}">
                <a16:creationId xmlns:a16="http://schemas.microsoft.com/office/drawing/2014/main" id="{1835ACAF-A705-A6C4-1D51-B28D0A273139}"/>
              </a:ext>
              <a:ext uri="{C183D7F6-B498-43B3-948B-1728B52AA6E4}">
                <adec:decorative xmlns:adec="http://schemas.microsoft.com/office/drawing/2017/decorative" val="1"/>
              </a:ext>
            </a:extLst>
          </p:cNvPr>
          <p:cNvPicPr>
            <a:picLocks noGrp="1" noChangeAspect="1"/>
          </p:cNvPicPr>
          <p:nvPr>
            <p:ph type="pic" sz="quarter" idx="17"/>
          </p:nvPr>
        </p:nvPicPr>
        <p:blipFill>
          <a:blip r:embed="rId2"/>
          <a:stretch>
            <a:fillRect/>
          </a:stretch>
        </p:blipFill>
        <p:spPr>
          <a:xfrm>
            <a:off x="7647121" y="3144116"/>
            <a:ext cx="1425308" cy="2088813"/>
          </a:xfrm>
          <a:prstGeom prst="rect">
            <a:avLst/>
          </a:prstGeom>
        </p:spPr>
      </p:pic>
      <p:sp>
        <p:nvSpPr>
          <p:cNvPr id="7" name="Content Placeholder 5">
            <a:extLst>
              <a:ext uri="{FF2B5EF4-FFF2-40B4-BE49-F238E27FC236}">
                <a16:creationId xmlns:a16="http://schemas.microsoft.com/office/drawing/2014/main" id="{6F373DFA-38CF-EDA7-78F9-AD63E64CA56E}"/>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8798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solidFill>
                  <a:schemeClr val="bg1"/>
                </a:solidFill>
              </a:rPr>
              <a:t>Prepaid Expenses Review Question</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562100"/>
            <a:ext cx="8115301" cy="4823316"/>
          </a:xfrm>
        </p:spPr>
        <p:txBody>
          <a:bodyPr>
            <a:normAutofit/>
          </a:bodyPr>
          <a:lstStyle/>
          <a:p>
            <a:pPr marL="0" lvl="1" indent="0">
              <a:lnSpc>
                <a:spcPct val="100000"/>
              </a:lnSpc>
              <a:buClr>
                <a:schemeClr val="tx1"/>
              </a:buClr>
              <a:buNone/>
            </a:pPr>
            <a:r>
              <a:rPr lang="en-US" altLang="en-US" sz="2800" dirty="0"/>
              <a:t>Adjustments for prepaid expenses:</a:t>
            </a:r>
          </a:p>
          <a:p>
            <a:pPr marL="720725" lvl="1" indent="-376238">
              <a:lnSpc>
                <a:spcPct val="100000"/>
              </a:lnSpc>
              <a:buSzPct val="100000"/>
              <a:buFont typeface="+mj-lt"/>
              <a:buAutoNum type="alphaLcPeriod"/>
            </a:pPr>
            <a:r>
              <a:rPr lang="en-US" altLang="en-US" dirty="0"/>
              <a:t>decrease assets and increase revenues.</a:t>
            </a:r>
          </a:p>
          <a:p>
            <a:pPr marL="720725" lvl="1" indent="-376238">
              <a:lnSpc>
                <a:spcPct val="100000"/>
              </a:lnSpc>
              <a:buSzPct val="100000"/>
              <a:buFont typeface="+mj-lt"/>
              <a:buAutoNum type="alphaLcPeriod"/>
            </a:pPr>
            <a:r>
              <a:rPr lang="en-US" altLang="en-US" dirty="0"/>
              <a:t>decrease expenses and increase assets.</a:t>
            </a:r>
          </a:p>
          <a:p>
            <a:pPr marL="720725" lvl="1" indent="-376238">
              <a:lnSpc>
                <a:spcPct val="100000"/>
              </a:lnSpc>
              <a:buSzPct val="100000"/>
              <a:buFont typeface="+mj-lt"/>
              <a:buAutoNum type="alphaLcPeriod"/>
            </a:pPr>
            <a:r>
              <a:rPr lang="en-US" altLang="en-US" dirty="0"/>
              <a:t>decrease assets and increase expenses.</a:t>
            </a:r>
          </a:p>
          <a:p>
            <a:pPr marL="720725" lvl="1" indent="-376238">
              <a:lnSpc>
                <a:spcPct val="100000"/>
              </a:lnSpc>
              <a:buSzPct val="100000"/>
              <a:buFont typeface="+mj-lt"/>
              <a:buAutoNum type="alphaLcPeriod"/>
            </a:pPr>
            <a:r>
              <a:rPr lang="en-US" altLang="en-US" dirty="0"/>
              <a:t>decrease revenues and increase assets.</a:t>
            </a:r>
          </a:p>
        </p:txBody>
      </p:sp>
      <p:sp>
        <p:nvSpPr>
          <p:cNvPr id="7" name="Content Placeholder 5">
            <a:extLst>
              <a:ext uri="{FF2B5EF4-FFF2-40B4-BE49-F238E27FC236}">
                <a16:creationId xmlns:a16="http://schemas.microsoft.com/office/drawing/2014/main" id="{87592321-D616-C165-9FD8-EF54ED2997C8}"/>
              </a:ext>
            </a:extLst>
          </p:cNvPr>
          <p:cNvSpPr>
            <a:spLocks noGrp="1"/>
          </p:cNvSpPr>
          <p:nvPr>
            <p:ph sz="quarter" idx="16"/>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34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454596" y="146988"/>
            <a:ext cx="8115301" cy="849312"/>
          </a:xfrm>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454596" y="700165"/>
            <a:ext cx="8115301" cy="4961351"/>
          </a:xfrm>
        </p:spPr>
        <p:txBody>
          <a:bodyPr>
            <a:normAutofit/>
          </a:bodyPr>
          <a:lstStyle/>
          <a:p>
            <a:pPr marL="0" indent="0">
              <a:spcAft>
                <a:spcPts val="600"/>
              </a:spcAft>
              <a:buNone/>
            </a:pPr>
            <a:r>
              <a:rPr lang="en-CA" sz="3200" b="1" dirty="0">
                <a:solidFill>
                  <a:schemeClr val="accent2"/>
                </a:solidFill>
              </a:rPr>
              <a:t>Learning Objectives</a:t>
            </a:r>
          </a:p>
          <a:p>
            <a:pPr marL="720725" indent="-720725">
              <a:spcAft>
                <a:spcPts val="600"/>
              </a:spcAft>
              <a:buNone/>
            </a:pPr>
            <a:r>
              <a:rPr lang="en-CA" sz="2800" b="1" dirty="0">
                <a:solidFill>
                  <a:schemeClr val="accent2"/>
                </a:solidFill>
              </a:rPr>
              <a:t>LO 1</a:t>
            </a:r>
            <a:r>
              <a:rPr lang="en-CA" sz="2800" b="1" dirty="0">
                <a:solidFill>
                  <a:srgbClr val="990000"/>
                </a:solidFill>
              </a:rPr>
              <a:t> </a:t>
            </a:r>
            <a:r>
              <a:rPr lang="en-CA" sz="2800" dirty="0"/>
              <a:t>Describe how accounts, debits, and credits are used to record business transactions.</a:t>
            </a:r>
          </a:p>
          <a:p>
            <a:pPr marL="720725" indent="-720725">
              <a:spcAft>
                <a:spcPts val="600"/>
              </a:spcAft>
              <a:buNone/>
            </a:pPr>
            <a:r>
              <a:rPr lang="en-CA" sz="2800" b="1" dirty="0">
                <a:solidFill>
                  <a:schemeClr val="accent2"/>
                </a:solidFill>
              </a:rPr>
              <a:t>LO 2</a:t>
            </a:r>
            <a:r>
              <a:rPr lang="en-CA" sz="2800" b="1" dirty="0">
                <a:solidFill>
                  <a:srgbClr val="990000"/>
                </a:solidFill>
              </a:rPr>
              <a:t> </a:t>
            </a:r>
            <a:r>
              <a:rPr lang="en-CA" sz="2800" dirty="0"/>
              <a:t>Indicated how a journal is used in the recording process.</a:t>
            </a:r>
          </a:p>
          <a:p>
            <a:pPr marL="720725" indent="-720725">
              <a:spcAft>
                <a:spcPts val="600"/>
              </a:spcAft>
              <a:buNone/>
            </a:pPr>
            <a:r>
              <a:rPr lang="en-CA" sz="2800" b="1" dirty="0">
                <a:solidFill>
                  <a:schemeClr val="accent2"/>
                </a:solidFill>
              </a:rPr>
              <a:t>LO 3</a:t>
            </a:r>
            <a:r>
              <a:rPr lang="en-CA" sz="2800" b="1" dirty="0">
                <a:solidFill>
                  <a:srgbClr val="990000"/>
                </a:solidFill>
              </a:rPr>
              <a:t> </a:t>
            </a:r>
            <a:r>
              <a:rPr lang="en-CA" sz="2800" dirty="0"/>
              <a:t>Explain how a ledger and posting help in the recording process.</a:t>
            </a:r>
          </a:p>
          <a:p>
            <a:pPr marL="0" indent="0">
              <a:spcAft>
                <a:spcPts val="600"/>
              </a:spcAft>
              <a:buNone/>
            </a:pPr>
            <a:r>
              <a:rPr lang="en-CA" sz="2800" b="1" dirty="0">
                <a:solidFill>
                  <a:schemeClr val="accent2"/>
                </a:solidFill>
              </a:rPr>
              <a:t>LO 4</a:t>
            </a:r>
            <a:r>
              <a:rPr lang="en-CA" sz="2800" b="1" dirty="0">
                <a:solidFill>
                  <a:srgbClr val="990000"/>
                </a:solidFill>
              </a:rPr>
              <a:t> </a:t>
            </a:r>
            <a:r>
              <a:rPr lang="en-CA" sz="2800" dirty="0"/>
              <a:t>Prepare a trial balance.</a:t>
            </a:r>
          </a:p>
        </p:txBody>
      </p:sp>
    </p:spTree>
    <p:extLst>
      <p:ext uri="{BB962C8B-B14F-4D97-AF65-F5344CB8AC3E}">
        <p14:creationId xmlns:p14="http://schemas.microsoft.com/office/powerpoint/2010/main" val="2467408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solidFill>
                  <a:schemeClr val="bg1"/>
                </a:solidFill>
              </a:rPr>
              <a:t>Prepaid Expenses – Solution </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562100"/>
            <a:ext cx="8115301" cy="4823316"/>
          </a:xfrm>
        </p:spPr>
        <p:txBody>
          <a:bodyPr>
            <a:normAutofit/>
          </a:bodyPr>
          <a:lstStyle/>
          <a:p>
            <a:pPr marL="0" lvl="1" indent="0">
              <a:lnSpc>
                <a:spcPct val="100000"/>
              </a:lnSpc>
              <a:buClr>
                <a:schemeClr val="tx1"/>
              </a:buClr>
              <a:buNone/>
            </a:pPr>
            <a:r>
              <a:rPr lang="en-US" altLang="en-US" sz="2800" dirty="0"/>
              <a:t>Adjustments for prepaid expenses:</a:t>
            </a:r>
          </a:p>
          <a:p>
            <a:pPr marL="720725" lvl="1" indent="-376238">
              <a:lnSpc>
                <a:spcPct val="100000"/>
              </a:lnSpc>
              <a:buSzPct val="100000"/>
              <a:buFont typeface="+mj-lt"/>
              <a:buAutoNum type="alphaLcPeriod"/>
            </a:pPr>
            <a:r>
              <a:rPr lang="en-US" altLang="en-US" dirty="0"/>
              <a:t>decrease assets and increase revenues.</a:t>
            </a:r>
          </a:p>
          <a:p>
            <a:pPr marL="720725" lvl="1" indent="-376238">
              <a:lnSpc>
                <a:spcPct val="100000"/>
              </a:lnSpc>
              <a:buSzPct val="100000"/>
              <a:buFont typeface="+mj-lt"/>
              <a:buAutoNum type="alphaLcPeriod"/>
            </a:pPr>
            <a:r>
              <a:rPr lang="en-US" altLang="en-US" dirty="0"/>
              <a:t>decrease expenses and increase assets.</a:t>
            </a:r>
          </a:p>
          <a:p>
            <a:pPr marL="720725" lvl="1" indent="-376238">
              <a:lnSpc>
                <a:spcPct val="100000"/>
              </a:lnSpc>
              <a:buSzPct val="100000"/>
              <a:buFont typeface="+mj-lt"/>
              <a:buAutoNum type="alphaLcPeriod"/>
            </a:pPr>
            <a:r>
              <a:rPr lang="en-US" altLang="en-US" b="1" dirty="0"/>
              <a:t>decrease assets and increase expenses. </a:t>
            </a:r>
            <a:r>
              <a:rPr lang="en-US" altLang="en-US" dirty="0"/>
              <a:t>(Correct)</a:t>
            </a:r>
          </a:p>
          <a:p>
            <a:pPr marL="720725" lvl="1" indent="-376238">
              <a:lnSpc>
                <a:spcPct val="100000"/>
              </a:lnSpc>
              <a:buSzPct val="100000"/>
              <a:buFont typeface="+mj-lt"/>
              <a:buAutoNum type="alphaLcPeriod"/>
            </a:pPr>
            <a:r>
              <a:rPr lang="en-US" altLang="en-US" dirty="0"/>
              <a:t>decrease revenues and increase assets.</a:t>
            </a:r>
          </a:p>
        </p:txBody>
      </p:sp>
      <p:sp>
        <p:nvSpPr>
          <p:cNvPr id="7" name="Content Placeholder 5">
            <a:extLst>
              <a:ext uri="{FF2B5EF4-FFF2-40B4-BE49-F238E27FC236}">
                <a16:creationId xmlns:a16="http://schemas.microsoft.com/office/drawing/2014/main" id="{C8A9E960-72BF-4C4C-50C7-3A90DB449AE0}"/>
              </a:ext>
            </a:extLst>
          </p:cNvPr>
          <p:cNvSpPr>
            <a:spLocks noGrp="1"/>
          </p:cNvSpPr>
          <p:nvPr>
            <p:ph sz="quarter" idx="16"/>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22156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33249"/>
            <a:ext cx="8115302" cy="1117732"/>
          </a:xfrm>
        </p:spPr>
        <p:txBody>
          <a:bodyPr>
            <a:noAutofit/>
          </a:bodyPr>
          <a:lstStyle/>
          <a:p>
            <a:r>
              <a:rPr lang="en-US" b="1" dirty="0"/>
              <a:t>DO IT! 2: Adjusting Entries for Deferrals</a:t>
            </a:r>
            <a:endParaRPr lang="en-IN" dirty="0"/>
          </a:p>
        </p:txBody>
      </p:sp>
      <p:sp>
        <p:nvSpPr>
          <p:cNvPr id="4" name="Content Placeholder 3">
            <a:extLst>
              <a:ext uri="{FF2B5EF4-FFF2-40B4-BE49-F238E27FC236}">
                <a16:creationId xmlns:a16="http://schemas.microsoft.com/office/drawing/2014/main" id="{A7D15BE5-E1B1-D79C-2469-1D1A2CD7CD48}"/>
              </a:ext>
            </a:extLst>
          </p:cNvPr>
          <p:cNvSpPr>
            <a:spLocks noGrp="1"/>
          </p:cNvSpPr>
          <p:nvPr>
            <p:ph sz="quarter" idx="10"/>
          </p:nvPr>
        </p:nvSpPr>
        <p:spPr>
          <a:xfrm>
            <a:off x="485775" y="1527175"/>
            <a:ext cx="8115300" cy="708025"/>
          </a:xfrm>
        </p:spPr>
        <p:txBody>
          <a:bodyPr>
            <a:noAutofit/>
          </a:bodyPr>
          <a:lstStyle/>
          <a:p>
            <a:pPr marL="0" indent="0">
              <a:lnSpc>
                <a:spcPct val="100000"/>
              </a:lnSpc>
              <a:spcBef>
                <a:spcPts val="624"/>
              </a:spcBef>
              <a:buNone/>
            </a:pPr>
            <a:r>
              <a:rPr lang="en-US" sz="2000" b="0" i="0" u="none" strike="noStrike" baseline="0" dirty="0"/>
              <a:t>The ledger of Hammond Deliveries, on March 31, 2025, includes these selected accounts before adjusting entries are prepared:</a:t>
            </a:r>
          </a:p>
        </p:txBody>
      </p:sp>
      <p:pic>
        <p:nvPicPr>
          <p:cNvPr id="13" name="Picture Placeholder 7" descr="An illustration has three columns, with the first column presenting the account names, and the second and third labeled Debit and Credit, respectively. The data are presented as follows:Prepaid Insurance: Debit, Euro 3,600; Credit, no data;Supplies: Debit, 2,800; Credit, no data;Equipment: Debit, 25,000; Credit, no data;Accumulated Depreciation-Equipment: Debit, no data; Credit, Euro 5,000;Unearned Service Revenue: Debit, no data; Credit, 9,200.">
            <a:extLst>
              <a:ext uri="{FF2B5EF4-FFF2-40B4-BE49-F238E27FC236}">
                <a16:creationId xmlns:a16="http://schemas.microsoft.com/office/drawing/2014/main" id="{8754EA19-F11A-E2DB-08C3-39815EAFBE0C}"/>
              </a:ext>
            </a:extLst>
          </p:cNvPr>
          <p:cNvPicPr>
            <a:picLocks noGrp="1" noChangeAspect="1"/>
          </p:cNvPicPr>
          <p:nvPr>
            <p:ph type="tbl" sz="quarter" idx="13"/>
          </p:nvPr>
        </p:nvPicPr>
        <p:blipFill>
          <a:blip r:embed="rId2"/>
          <a:stretch>
            <a:fillRect/>
          </a:stretch>
        </p:blipFill>
        <p:spPr>
          <a:xfrm>
            <a:off x="1069715" y="2245545"/>
            <a:ext cx="6947421" cy="1749534"/>
          </a:xfrm>
          <a:prstGeom prst="rect">
            <a:avLst/>
          </a:prstGeom>
        </p:spPr>
      </p:pic>
      <p:sp>
        <p:nvSpPr>
          <p:cNvPr id="7" name="Content Placeholder 6">
            <a:extLst>
              <a:ext uri="{FF2B5EF4-FFF2-40B4-BE49-F238E27FC236}">
                <a16:creationId xmlns:a16="http://schemas.microsoft.com/office/drawing/2014/main" id="{B7D2B84F-A5BE-C48E-6A43-373C6884FF50}"/>
              </a:ext>
            </a:extLst>
          </p:cNvPr>
          <p:cNvSpPr>
            <a:spLocks noGrp="1"/>
          </p:cNvSpPr>
          <p:nvPr>
            <p:ph sz="quarter" idx="11"/>
          </p:nvPr>
        </p:nvSpPr>
        <p:spPr>
          <a:xfrm>
            <a:off x="513862" y="3986374"/>
            <a:ext cx="8220404" cy="2340861"/>
          </a:xfrm>
        </p:spPr>
        <p:txBody>
          <a:bodyPr>
            <a:noAutofit/>
          </a:bodyPr>
          <a:lstStyle/>
          <a:p>
            <a:pPr marL="0" indent="0" algn="l">
              <a:lnSpc>
                <a:spcPct val="100000"/>
              </a:lnSpc>
              <a:spcBef>
                <a:spcPts val="624"/>
              </a:spcBef>
              <a:buNone/>
            </a:pPr>
            <a:r>
              <a:rPr lang="en-US" sz="1800" dirty="0"/>
              <a:t>An analysis of the account shows the following:</a:t>
            </a:r>
          </a:p>
          <a:p>
            <a:pPr marL="360363" indent="-360363" algn="l">
              <a:lnSpc>
                <a:spcPct val="100000"/>
              </a:lnSpc>
              <a:spcBef>
                <a:spcPts val="624"/>
              </a:spcBef>
              <a:buFont typeface="+mj-lt"/>
              <a:buAutoNum type="arabicPeriod"/>
            </a:pPr>
            <a:r>
              <a:rPr lang="en-US" sz="1800" b="0" i="0" u="none" strike="noStrike" baseline="0" dirty="0"/>
              <a:t>Insurance expires at the rate of €100 per month.</a:t>
            </a:r>
          </a:p>
          <a:p>
            <a:pPr marL="360363" indent="-360363" algn="l">
              <a:lnSpc>
                <a:spcPct val="100000"/>
              </a:lnSpc>
              <a:spcBef>
                <a:spcPts val="624"/>
              </a:spcBef>
              <a:buFont typeface="+mj-lt"/>
              <a:buAutoNum type="arabicPeriod"/>
            </a:pPr>
            <a:r>
              <a:rPr lang="en-US" sz="1800" b="0" i="0" u="none" strike="noStrike" baseline="0" dirty="0"/>
              <a:t>Supplies on hand total €800.</a:t>
            </a:r>
          </a:p>
          <a:p>
            <a:pPr marL="360363" indent="-360363" algn="l">
              <a:lnSpc>
                <a:spcPct val="100000"/>
              </a:lnSpc>
              <a:spcBef>
                <a:spcPts val="624"/>
              </a:spcBef>
              <a:buFont typeface="+mj-lt"/>
              <a:buAutoNum type="arabicPeriod"/>
            </a:pPr>
            <a:r>
              <a:rPr lang="en-US" sz="1800" b="0" i="0" u="none" strike="noStrike" baseline="0" dirty="0"/>
              <a:t>The equipment depreciates €200 a month.</a:t>
            </a:r>
          </a:p>
          <a:p>
            <a:pPr marL="360363" indent="-360363" algn="l">
              <a:lnSpc>
                <a:spcPct val="100000"/>
              </a:lnSpc>
              <a:spcBef>
                <a:spcPts val="624"/>
              </a:spcBef>
              <a:buFont typeface="+mj-lt"/>
              <a:buAutoNum type="arabicPeriod"/>
            </a:pPr>
            <a:r>
              <a:rPr lang="en-US" sz="1800" b="0" i="0" u="none" strike="noStrike" baseline="0" dirty="0"/>
              <a:t>During March, services were performed for €4,000 of the unearned service revenue.</a:t>
            </a:r>
          </a:p>
          <a:p>
            <a:pPr marL="0" indent="0" algn="l">
              <a:lnSpc>
                <a:spcPct val="100000"/>
              </a:lnSpc>
              <a:spcBef>
                <a:spcPts val="624"/>
              </a:spcBef>
              <a:buNone/>
            </a:pPr>
            <a:r>
              <a:rPr lang="en-US" sz="1800" b="0" i="0" u="none" strike="noStrike" baseline="0" dirty="0"/>
              <a:t>Prepare the adjusting entries for the month of March.</a:t>
            </a:r>
          </a:p>
        </p:txBody>
      </p:sp>
      <p:sp>
        <p:nvSpPr>
          <p:cNvPr id="8" name="Content Placeholder 5">
            <a:extLst>
              <a:ext uri="{FF2B5EF4-FFF2-40B4-BE49-F238E27FC236}">
                <a16:creationId xmlns:a16="http://schemas.microsoft.com/office/drawing/2014/main" id="{E581A2AE-731F-5DE5-88ED-FC042F6DED73}"/>
              </a:ext>
            </a:extLst>
          </p:cNvPr>
          <p:cNvSpPr>
            <a:spLocks noGrp="1"/>
          </p:cNvSpPr>
          <p:nvPr>
            <p:ph sz="quarter" idx="16"/>
          </p:nvPr>
        </p:nvSpPr>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725664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36430"/>
            <a:ext cx="8115302" cy="849312"/>
          </a:xfrm>
        </p:spPr>
        <p:txBody>
          <a:bodyPr>
            <a:noAutofit/>
          </a:bodyPr>
          <a:lstStyle/>
          <a:p>
            <a:r>
              <a:rPr lang="en-US" b="1" dirty="0"/>
              <a:t>DO IT! 2: Adjusting Entries for Deferrals – Solution</a:t>
            </a:r>
            <a:endParaRPr lang="en-IN" dirty="0"/>
          </a:p>
        </p:txBody>
      </p:sp>
      <p:sp>
        <p:nvSpPr>
          <p:cNvPr id="10" name="Content Placeholder 9">
            <a:extLst>
              <a:ext uri="{FF2B5EF4-FFF2-40B4-BE49-F238E27FC236}">
                <a16:creationId xmlns:a16="http://schemas.microsoft.com/office/drawing/2014/main" id="{01E526A1-FE22-012C-0DAB-4FB8FDA87D10}"/>
              </a:ext>
            </a:extLst>
          </p:cNvPr>
          <p:cNvSpPr>
            <a:spLocks noGrp="1"/>
          </p:cNvSpPr>
          <p:nvPr>
            <p:ph sz="quarter" idx="16"/>
          </p:nvPr>
        </p:nvSpPr>
        <p:spPr/>
        <p:txBody>
          <a:bodyPr/>
          <a:lstStyle/>
          <a:p>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pic>
        <p:nvPicPr>
          <p:cNvPr id="17" name="Picture Placeholder 15" descr="Four journal entries are presented in general journal form. The debit part of the first transaction is recorded by presenting the account name, Insurance Expense, with its amount of 100 in the debit column. The second part of the transaction is illustrated by presenting the credit account name, Prepaid Insurance, slightly indented on the next line with its amount of 100 in the credit column. Just below, slightly indented, appears the description of the journal entry as: To record insurance expired.The debit part of the second transaction is recorded by presenting the account name, Supplies Expense (Euro 2,800 minus Euro 800), with its amount of 2,000 in the debit column. The second part of the transaction is illustrated by presenting the credit account name, Supplies, slightly indented on the next line with its amount of 2,000 in the credit column. Just below, slightly indented, appears the description of the journal entry as: To record supplies used.The debit part of the third transaction is recorded by presenting the account name, Depreciation Expense, with its amount of 200 in the debit column. The second part of the transaction is illustrated by presenting the credit account name, Accumulated Depreciation-Equipment, slightly indented on the next line with its amount of 200 in the credit column. Just below, slightly indented, appears the description of the journal entry as: To record monthly depreciation.The debit part of the fourth transaction is recorded by presenting the account name, Unearned Service Revenue, with its amount of 4,000 in the debit column. The second part of the transaction is illustrated by presenting the credit account name, Service Revenue, slightly indented on the next line with its amount of 4,000 in the credit column. Just below, slightly indented, appears the description of the journal entry as: To record revenue for services performed.">
            <a:extLst>
              <a:ext uri="{FF2B5EF4-FFF2-40B4-BE49-F238E27FC236}">
                <a16:creationId xmlns:a16="http://schemas.microsoft.com/office/drawing/2014/main" id="{328E7338-CF78-EB35-EA0E-6E5330B5FBE9}"/>
              </a:ext>
            </a:extLst>
          </p:cNvPr>
          <p:cNvPicPr>
            <a:picLocks noGrp="1" noChangeAspect="1"/>
          </p:cNvPicPr>
          <p:nvPr>
            <p:ph type="tbl" sz="quarter" idx="13"/>
          </p:nvPr>
        </p:nvPicPr>
        <p:blipFill>
          <a:blip r:embed="rId2"/>
          <a:stretch>
            <a:fillRect/>
          </a:stretch>
        </p:blipFill>
        <p:spPr>
          <a:xfrm>
            <a:off x="571674" y="2003306"/>
            <a:ext cx="7999676" cy="3486388"/>
          </a:xfrm>
          <a:prstGeom prst="rect">
            <a:avLst/>
          </a:prstGeom>
        </p:spPr>
      </p:pic>
    </p:spTree>
    <p:extLst>
      <p:ext uri="{BB962C8B-B14F-4D97-AF65-F5344CB8AC3E}">
        <p14:creationId xmlns:p14="http://schemas.microsoft.com/office/powerpoint/2010/main" val="2659151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518712"/>
            <a:ext cx="8115301" cy="1820576"/>
          </a:xfrm>
        </p:spPr>
        <p:txBody>
          <a:bodyPr/>
          <a:lstStyle/>
          <a:p>
            <a:r>
              <a:rPr lang="en-GB" dirty="0"/>
              <a:t>Learning Objective 3</a:t>
            </a:r>
            <a:br>
              <a:rPr lang="en-GB" dirty="0"/>
            </a:br>
            <a:r>
              <a:rPr lang="en-GB" dirty="0"/>
              <a:t>Prepare adjusting entries for accruals.</a:t>
            </a:r>
            <a:endParaRPr lang="en-IN" dirty="0"/>
          </a:p>
        </p:txBody>
      </p:sp>
      <p:sp>
        <p:nvSpPr>
          <p:cNvPr id="7" name="Content Placeholder 5">
            <a:extLst>
              <a:ext uri="{FF2B5EF4-FFF2-40B4-BE49-F238E27FC236}">
                <a16:creationId xmlns:a16="http://schemas.microsoft.com/office/drawing/2014/main" id="{45CED8DC-B559-5C1B-490B-66A304E9A083}"/>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3192722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DBC5C-D137-BA9C-8CE4-C86AC0967981}"/>
              </a:ext>
            </a:extLst>
          </p:cNvPr>
          <p:cNvSpPr>
            <a:spLocks noGrp="1"/>
          </p:cNvSpPr>
          <p:nvPr>
            <p:ph type="title"/>
          </p:nvPr>
        </p:nvSpPr>
        <p:spPr/>
        <p:txBody>
          <a:bodyPr/>
          <a:lstStyle/>
          <a:p>
            <a:r>
              <a:rPr lang="en-IN" dirty="0"/>
              <a:t>Adjusting Entries for Accruals</a:t>
            </a:r>
          </a:p>
        </p:txBody>
      </p:sp>
      <p:pic>
        <p:nvPicPr>
          <p:cNvPr id="13" name="Picture Placeholder 20" descr="A flow diagram depicts nine steps involved in the accounting cycle as follows: Analyze, Journalize, Post, Trial Balance, Journalize and post adjusting entries: deferrals or accruals, Adjusted Trial Balance, Financial Statements, Closing Entries, and Post-Closing Trial Balance. Step 5, titled &quot;Journalize and post adjusting entries: deferrals or accruals &quot; is highlighted and enlarged.">
            <a:extLst>
              <a:ext uri="{FF2B5EF4-FFF2-40B4-BE49-F238E27FC236}">
                <a16:creationId xmlns:a16="http://schemas.microsoft.com/office/drawing/2014/main" id="{A06A26BF-FBB0-108A-2C8D-78582D4CB7D0}"/>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412473" y="1413178"/>
            <a:ext cx="8319054" cy="945544"/>
          </a:xfrm>
          <a:prstGeom prst="rect">
            <a:avLst/>
          </a:prstGeom>
        </p:spPr>
      </p:pic>
      <p:sp>
        <p:nvSpPr>
          <p:cNvPr id="8" name="Content Placeholder 7">
            <a:extLst>
              <a:ext uri="{FF2B5EF4-FFF2-40B4-BE49-F238E27FC236}">
                <a16:creationId xmlns:a16="http://schemas.microsoft.com/office/drawing/2014/main" id="{24E6136A-1DB1-2458-5D8B-A93F581E05B0}"/>
              </a:ext>
            </a:extLst>
          </p:cNvPr>
          <p:cNvSpPr>
            <a:spLocks noGrp="1"/>
          </p:cNvSpPr>
          <p:nvPr>
            <p:ph sz="quarter" idx="18"/>
          </p:nvPr>
        </p:nvSpPr>
        <p:spPr>
          <a:xfrm>
            <a:off x="592137" y="2948940"/>
            <a:ext cx="8142287" cy="2975610"/>
          </a:xfrm>
        </p:spPr>
        <p:txBody>
          <a:bodyPr/>
          <a:lstStyle/>
          <a:p>
            <a:pPr marL="0" indent="0">
              <a:buNone/>
            </a:pPr>
            <a:r>
              <a:rPr lang="en-US" dirty="0"/>
              <a:t>Accruals are made to record the following:</a:t>
            </a:r>
          </a:p>
          <a:p>
            <a:pPr marL="447675" indent="-447675"/>
            <a:r>
              <a:rPr lang="en-US" dirty="0"/>
              <a:t>Revenues for services performed but not yet recorded at the statement date – </a:t>
            </a:r>
            <a:r>
              <a:rPr lang="en-US" b="1" dirty="0">
                <a:solidFill>
                  <a:schemeClr val="accent2"/>
                </a:solidFill>
              </a:rPr>
              <a:t>accrued revenues</a:t>
            </a:r>
            <a:br>
              <a:rPr lang="en-US" dirty="0"/>
            </a:br>
            <a:r>
              <a:rPr lang="en-US" dirty="0"/>
              <a:t>or</a:t>
            </a:r>
          </a:p>
          <a:p>
            <a:pPr marL="447675" indent="-447675"/>
            <a:r>
              <a:rPr lang="en-US" dirty="0"/>
              <a:t>Expenses incurred but not yet paid or recorded at the statement date – </a:t>
            </a:r>
            <a:r>
              <a:rPr lang="en-US" b="1" dirty="0">
                <a:solidFill>
                  <a:schemeClr val="accent2"/>
                </a:solidFill>
              </a:rPr>
              <a:t>accrued expenses</a:t>
            </a:r>
          </a:p>
        </p:txBody>
      </p:sp>
      <p:sp>
        <p:nvSpPr>
          <p:cNvPr id="6" name="Content Placeholder 5">
            <a:extLst>
              <a:ext uri="{FF2B5EF4-FFF2-40B4-BE49-F238E27FC236}">
                <a16:creationId xmlns:a16="http://schemas.microsoft.com/office/drawing/2014/main" id="{13C97912-57B0-0883-F91B-959043B5594B}"/>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990069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B740D1-1E82-D1DA-0211-6A5FBC9BD245}"/>
              </a:ext>
            </a:extLst>
          </p:cNvPr>
          <p:cNvSpPr>
            <a:spLocks noGrp="1"/>
          </p:cNvSpPr>
          <p:nvPr>
            <p:ph type="title"/>
          </p:nvPr>
        </p:nvSpPr>
        <p:spPr/>
        <p:txBody>
          <a:bodyPr/>
          <a:lstStyle/>
          <a:p>
            <a:r>
              <a:rPr lang="en-IN" dirty="0"/>
              <a:t>Accrued Revenues</a:t>
            </a:r>
          </a:p>
        </p:txBody>
      </p:sp>
      <p:sp>
        <p:nvSpPr>
          <p:cNvPr id="6" name="Content Placeholder 5">
            <a:extLst>
              <a:ext uri="{FF2B5EF4-FFF2-40B4-BE49-F238E27FC236}">
                <a16:creationId xmlns:a16="http://schemas.microsoft.com/office/drawing/2014/main" id="{948A32D9-DDEC-DB69-86E6-CDE4C22D5B9F}"/>
              </a:ext>
            </a:extLst>
          </p:cNvPr>
          <p:cNvSpPr>
            <a:spLocks noGrp="1"/>
          </p:cNvSpPr>
          <p:nvPr>
            <p:ph sz="quarter" idx="12"/>
          </p:nvPr>
        </p:nvSpPr>
        <p:spPr>
          <a:xfrm>
            <a:off x="513863" y="1424065"/>
            <a:ext cx="5326867" cy="3868025"/>
          </a:xfrm>
        </p:spPr>
        <p:txBody>
          <a:bodyPr/>
          <a:lstStyle/>
          <a:p>
            <a:pPr>
              <a:spcAft>
                <a:spcPts val="600"/>
              </a:spcAft>
              <a:tabLst>
                <a:tab pos="361950" algn="l"/>
              </a:tabLst>
            </a:pPr>
            <a:r>
              <a:rPr lang="en-GB" dirty="0"/>
              <a:t>Prior to adjustment, both assets and revenues are understated. </a:t>
            </a:r>
          </a:p>
          <a:p>
            <a:pPr>
              <a:spcAft>
                <a:spcPts val="600"/>
              </a:spcAft>
              <a:tabLst>
                <a:tab pos="361950" algn="l"/>
              </a:tabLst>
            </a:pPr>
            <a:r>
              <a:rPr lang="en-GB" dirty="0"/>
              <a:t>An adjusting entry for accrued revenues results in an increase (a debit) to an asset account and an increase (a credit) to a revenue account. </a:t>
            </a:r>
          </a:p>
        </p:txBody>
      </p:sp>
      <p:pic>
        <p:nvPicPr>
          <p:cNvPr id="13" name="Picture Placeholder 22" descr="An illustration depicts the adjustment of accrued revenues.  One November 1, Revenue and receivable are recorded for unbilled services illustrated by an image of a person working on a computer with the caption that reads: 'My fee is Turkish Lira 200'. On November 10, cash is received and the receivable is reduced illustrated by an image of a woman holding a Turkish Lira 200 check.">
            <a:extLst>
              <a:ext uri="{FF2B5EF4-FFF2-40B4-BE49-F238E27FC236}">
                <a16:creationId xmlns:a16="http://schemas.microsoft.com/office/drawing/2014/main" id="{CC4108C1-0360-B6DF-6023-287CAD16A15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6007452" y="1461967"/>
            <a:ext cx="2413124" cy="4750044"/>
          </a:xfrm>
          <a:prstGeom prst="rect">
            <a:avLst/>
          </a:prstGeom>
        </p:spPr>
      </p:pic>
      <p:sp>
        <p:nvSpPr>
          <p:cNvPr id="7" name="Content Placeholder 5">
            <a:extLst>
              <a:ext uri="{FF2B5EF4-FFF2-40B4-BE49-F238E27FC236}">
                <a16:creationId xmlns:a16="http://schemas.microsoft.com/office/drawing/2014/main" id="{F9BD5BC2-0CEF-851E-5E73-694D63608288}"/>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364019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Accrued Revenue Adjusting Entry</a:t>
            </a:r>
          </a:p>
        </p:txBody>
      </p:sp>
      <p:pic>
        <p:nvPicPr>
          <p:cNvPr id="12" name="Picture Placeholder 16" descr="An illustration of accrued revenues is presented with two t-accounts, one labeled 'Asset' and the other labeled as 'Revenue'. The asset t-account has a 'Debit Adjusting Entry increase' on the left side. A bidirectional arrow leads from the asset account to the revenue t-account which contains 'Credit Adjusting Entry increase' on the right side.">
            <a:extLst>
              <a:ext uri="{FF2B5EF4-FFF2-40B4-BE49-F238E27FC236}">
                <a16:creationId xmlns:a16="http://schemas.microsoft.com/office/drawing/2014/main" id="{00DBBCC3-6567-F594-3F68-D8F3449D7CA8}"/>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018966" y="2131024"/>
            <a:ext cx="7106068" cy="2792045"/>
          </a:xfrm>
          <a:prstGeom prst="rect">
            <a:avLst/>
          </a:prstGeom>
        </p:spPr>
      </p:pic>
      <p:sp>
        <p:nvSpPr>
          <p:cNvPr id="7" name="Content Placeholder 6">
            <a:extLst>
              <a:ext uri="{FF2B5EF4-FFF2-40B4-BE49-F238E27FC236}">
                <a16:creationId xmlns:a16="http://schemas.microsoft.com/office/drawing/2014/main" id="{19B1FB34-2AFA-4C23-9BA7-1B769E63C9B4}"/>
              </a:ext>
            </a:extLst>
          </p:cNvPr>
          <p:cNvSpPr>
            <a:spLocks noGrp="1"/>
          </p:cNvSpPr>
          <p:nvPr>
            <p:ph sz="quarter" idx="18"/>
          </p:nvPr>
        </p:nvSpPr>
        <p:spPr>
          <a:xfrm>
            <a:off x="663663" y="5302761"/>
            <a:ext cx="8037512" cy="457959"/>
          </a:xfrm>
        </p:spPr>
        <p:txBody>
          <a:bodyPr>
            <a:normAutofit/>
          </a:bodyPr>
          <a:lstStyle/>
          <a:p>
            <a:pPr marL="0" indent="0">
              <a:buNone/>
            </a:pPr>
            <a:r>
              <a:rPr lang="en-US" sz="2200" b="1" dirty="0"/>
              <a:t>Illustration 3.14 </a:t>
            </a:r>
            <a:r>
              <a:rPr lang="en-US" sz="2200" dirty="0"/>
              <a:t>Adjusting entries for accrued revenues</a:t>
            </a:r>
          </a:p>
        </p:txBody>
      </p:sp>
      <p:sp>
        <p:nvSpPr>
          <p:cNvPr id="6" name="Content Placeholder 5">
            <a:extLst>
              <a:ext uri="{FF2B5EF4-FFF2-40B4-BE49-F238E27FC236}">
                <a16:creationId xmlns:a16="http://schemas.microsoft.com/office/drawing/2014/main" id="{37B608D9-9983-53B9-03B0-389CE1E7BDA8}"/>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2480947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Accrued Revenue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310098" cy="4961351"/>
          </a:xfrm>
        </p:spPr>
        <p:txBody>
          <a:bodyPr/>
          <a:lstStyle/>
          <a:p>
            <a:pPr marL="0" indent="0">
              <a:spcAft>
                <a:spcPts val="1800"/>
              </a:spcAft>
              <a:buNone/>
            </a:pPr>
            <a:r>
              <a:rPr lang="en-US" b="1" dirty="0">
                <a:solidFill>
                  <a:schemeClr val="accent2"/>
                </a:solidFill>
              </a:rPr>
              <a:t>Assume: </a:t>
            </a:r>
            <a:r>
              <a:rPr lang="en-US" dirty="0"/>
              <a:t>In October, </a:t>
            </a:r>
            <a:r>
              <a:rPr lang="en-US" dirty="0" err="1"/>
              <a:t>Yazici</a:t>
            </a:r>
            <a:r>
              <a:rPr lang="en-US" dirty="0"/>
              <a:t> Advertising performed services worth ₺200 that were not billed to clients on or before October 31. Because these services were not billed, they were not recorded.</a:t>
            </a:r>
          </a:p>
          <a:p>
            <a:pPr marL="0" indent="0">
              <a:spcAft>
                <a:spcPts val="600"/>
              </a:spcAft>
              <a:buNone/>
            </a:pPr>
            <a:r>
              <a:rPr lang="en-US" b="1" dirty="0">
                <a:solidFill>
                  <a:schemeClr val="accent2"/>
                </a:solidFill>
              </a:rPr>
              <a:t>Demonstrate: </a:t>
            </a:r>
            <a:r>
              <a:rPr lang="en-US" dirty="0"/>
              <a:t>How do you adjust for accrued revenue?</a:t>
            </a:r>
          </a:p>
        </p:txBody>
      </p:sp>
      <p:sp>
        <p:nvSpPr>
          <p:cNvPr id="7" name="Content Placeholder 5">
            <a:extLst>
              <a:ext uri="{FF2B5EF4-FFF2-40B4-BE49-F238E27FC236}">
                <a16:creationId xmlns:a16="http://schemas.microsoft.com/office/drawing/2014/main" id="{8594EB54-57C4-1E3F-2D13-096A779EE321}"/>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4700436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35F1-06A0-00D2-7B37-512B0FB931A9}"/>
              </a:ext>
            </a:extLst>
          </p:cNvPr>
          <p:cNvSpPr>
            <a:spLocks noGrp="1"/>
          </p:cNvSpPr>
          <p:nvPr>
            <p:ph type="title"/>
          </p:nvPr>
        </p:nvSpPr>
        <p:spPr/>
        <p:txBody>
          <a:bodyPr/>
          <a:lstStyle/>
          <a:p>
            <a:r>
              <a:rPr lang="en-IN" dirty="0"/>
              <a:t>Accrued Revenue Example – Solution</a:t>
            </a:r>
          </a:p>
        </p:txBody>
      </p:sp>
      <p:sp>
        <p:nvSpPr>
          <p:cNvPr id="8" name="Content Placeholder 7">
            <a:extLst>
              <a:ext uri="{FF2B5EF4-FFF2-40B4-BE49-F238E27FC236}">
                <a16:creationId xmlns:a16="http://schemas.microsoft.com/office/drawing/2014/main" id="{F96CF1F3-D789-1D7C-1812-3952B7F45187}"/>
              </a:ext>
            </a:extLst>
          </p:cNvPr>
          <p:cNvSpPr>
            <a:spLocks noGrp="1"/>
          </p:cNvSpPr>
          <p:nvPr>
            <p:ph sz="quarter" idx="18"/>
          </p:nvPr>
        </p:nvSpPr>
        <p:spPr>
          <a:xfrm>
            <a:off x="592142" y="5744495"/>
            <a:ext cx="8037512" cy="509575"/>
          </a:xfrm>
        </p:spPr>
        <p:txBody>
          <a:bodyPr>
            <a:normAutofit/>
          </a:bodyPr>
          <a:lstStyle/>
          <a:p>
            <a:pPr marL="0" indent="0">
              <a:buNone/>
            </a:pPr>
            <a:r>
              <a:rPr lang="en-US" sz="2400" b="1" dirty="0"/>
              <a:t>Illustration 3.15 </a:t>
            </a:r>
            <a:r>
              <a:rPr lang="en-US" sz="2400" dirty="0"/>
              <a:t>Adjustment for accrued revenue</a:t>
            </a:r>
          </a:p>
        </p:txBody>
      </p:sp>
      <p:pic>
        <p:nvPicPr>
          <p:cNvPr id="13" name="Picture Placeholder 8" descr="An illustration depicts the steps involved in the adjustment for accrued revenue. The five steps are Basic Analysis, Equation Analysis, Debit–Credit Analysis, Journal Entry, and Posting. The first step is the basic analysis is labeled as: The asset Accounts Receivable is increased Turkish Lira 200; the revenue Service Revenue is increased Turkish Lira 200.The equation analysis step presents the transaction in account analysis format which begins with the accounting equation expressed as: Assets equals Liabilities plus Equity. The accounts receivable account listed under the Assets section is presented as an increase of Turkish Lira 200, and a Turkish Lira 200 is listed as an increase as Service revenue under equity. The debit-credit analysis step indicates: Debits increase assets: debit Accounts Receivable, Turkish Lira 200. Credits increase revenue: credit Service Revenue Turkish Lira 200.The journal entry is presented in general journal form. The date is presented as October 31. The debit part of the transaction is recorded by presenting the account name, Accounts Receivable, adjacent to the date in the next column having reference number 112 and its amount of 200 in the debit column. The second part of the transaction is illustrated by presenting the credit account name, Service Revenue, slightly indented on the next line having reference number 400, with its 200 amount in the credit column. Just below, slightly indented appears the description of the journal entry as: To record revenue for services performed. Finally, the Posting section shows the journal entry posted to the accounts receivable and service revenue accounts. The accounts receivable t-account presents the ending balance dated October 31 in the amount of Adjusted 200 on the left side, highlighted. The Balance of 200 is shown on the left side dated as October 31. ‘The journal page number '112' appears in the upper right corner.’ The service revenue t-account name has two transactions on the right side dated October 31 as 10,000 and 400, respectively. An adjusting entry is posted on October 31 on the right side in the amount of 200 highlighted. The account balance on October 31 is presented as 10,600 on the right side. ‘The journal page number '400' appears in the upper right corner.’">
            <a:extLst>
              <a:ext uri="{FF2B5EF4-FFF2-40B4-BE49-F238E27FC236}">
                <a16:creationId xmlns:a16="http://schemas.microsoft.com/office/drawing/2014/main" id="{EC575018-4690-CBE8-F8ED-37C09898BBE0}"/>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343837" y="1307912"/>
            <a:ext cx="6456326" cy="4304217"/>
          </a:xfrm>
          <a:prstGeom prst="rect">
            <a:avLst/>
          </a:prstGeom>
        </p:spPr>
      </p:pic>
      <p:sp>
        <p:nvSpPr>
          <p:cNvPr id="6" name="Content Placeholder 5">
            <a:extLst>
              <a:ext uri="{FF2B5EF4-FFF2-40B4-BE49-F238E27FC236}">
                <a16:creationId xmlns:a16="http://schemas.microsoft.com/office/drawing/2014/main" id="{D01033B1-D108-35D9-61B5-F48029317E10}"/>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766602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Accrued Revenue Collection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200"/>
              </a:spcAft>
              <a:buNone/>
            </a:pPr>
            <a:r>
              <a:rPr lang="en-US" b="1" dirty="0">
                <a:solidFill>
                  <a:schemeClr val="accent2"/>
                </a:solidFill>
              </a:rPr>
              <a:t>Assume: </a:t>
            </a:r>
            <a:r>
              <a:rPr lang="en-US" dirty="0"/>
              <a:t>On November 10, </a:t>
            </a:r>
            <a:r>
              <a:rPr lang="en-US" dirty="0" err="1"/>
              <a:t>Yazici</a:t>
            </a:r>
            <a:r>
              <a:rPr lang="en-US" dirty="0"/>
              <a:t> receives cash of ₺200 for the services performed in October.</a:t>
            </a:r>
          </a:p>
          <a:p>
            <a:pPr marL="0" indent="0">
              <a:spcAft>
                <a:spcPts val="1200"/>
              </a:spcAft>
              <a:buNone/>
            </a:pPr>
            <a:r>
              <a:rPr lang="en-US" b="1" dirty="0">
                <a:solidFill>
                  <a:schemeClr val="accent2"/>
                </a:solidFill>
              </a:rPr>
              <a:t>Demonstrate: </a:t>
            </a:r>
            <a:r>
              <a:rPr lang="en-US" dirty="0"/>
              <a:t>How do you record the collection of the receivables?</a:t>
            </a:r>
          </a:p>
        </p:txBody>
      </p:sp>
      <p:sp>
        <p:nvSpPr>
          <p:cNvPr id="7" name="Content Placeholder 5">
            <a:extLst>
              <a:ext uri="{FF2B5EF4-FFF2-40B4-BE49-F238E27FC236}">
                <a16:creationId xmlns:a16="http://schemas.microsoft.com/office/drawing/2014/main" id="{DF8CBA7D-1598-705C-2EAF-9E40DBCFAF75}"/>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3665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081463"/>
            <a:ext cx="8115301" cy="2201779"/>
          </a:xfrm>
        </p:spPr>
        <p:txBody>
          <a:bodyPr>
            <a:noAutofit/>
          </a:bodyPr>
          <a:lstStyle/>
          <a:p>
            <a:r>
              <a:rPr lang="en-IN" b="1" dirty="0"/>
              <a:t>Learning Objective 1</a:t>
            </a:r>
            <a:br>
              <a:rPr lang="en-IN" b="1" dirty="0"/>
            </a:br>
            <a:r>
              <a:rPr lang="en-US" b="1" dirty="0"/>
              <a:t>Describe how accounts, debits, and credits are used to record business transactions.</a:t>
            </a:r>
            <a:endParaRPr lang="en-IN" dirty="0"/>
          </a:p>
        </p:txBody>
      </p:sp>
      <p:sp>
        <p:nvSpPr>
          <p:cNvPr id="10" name="Content Placeholder 5">
            <a:extLst>
              <a:ext uri="{FF2B5EF4-FFF2-40B4-BE49-F238E27FC236}">
                <a16:creationId xmlns:a16="http://schemas.microsoft.com/office/drawing/2014/main" id="{3E22322E-CB9B-7596-C8FE-DE9678BED84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774117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IN" dirty="0"/>
              <a:t>Accrued Revenue Collection – Solution</a:t>
            </a:r>
          </a:p>
        </p:txBody>
      </p:sp>
      <p:graphicFrame>
        <p:nvGraphicFramePr>
          <p:cNvPr id="12" name="Table 16">
            <a:extLst>
              <a:ext uri="{FF2B5EF4-FFF2-40B4-BE49-F238E27FC236}">
                <a16:creationId xmlns:a16="http://schemas.microsoft.com/office/drawing/2014/main" id="{43FDDE4A-9EC2-537F-F7C3-418770F4C780}"/>
              </a:ext>
            </a:extLst>
          </p:cNvPr>
          <p:cNvGraphicFramePr>
            <a:graphicFrameLocks noGrp="1"/>
          </p:cNvGraphicFramePr>
          <p:nvPr>
            <p:ph type="pic" sz="quarter" idx="17"/>
          </p:nvPr>
        </p:nvGraphicFramePr>
        <p:xfrm>
          <a:off x="399097" y="1908387"/>
          <a:ext cx="5495626" cy="1005840"/>
        </p:xfrm>
        <a:graphic>
          <a:graphicData uri="http://schemas.openxmlformats.org/drawingml/2006/table">
            <a:tbl>
              <a:tblPr firstRow="1" bandRow="1">
                <a:tableStyleId>{2D5ABB26-0587-4C30-8999-92F81FD0307C}</a:tableStyleId>
              </a:tblPr>
              <a:tblGrid>
                <a:gridCol w="812498">
                  <a:extLst>
                    <a:ext uri="{9D8B030D-6E8A-4147-A177-3AD203B41FA5}">
                      <a16:colId xmlns:a16="http://schemas.microsoft.com/office/drawing/2014/main" val="3452109719"/>
                    </a:ext>
                  </a:extLst>
                </a:gridCol>
                <a:gridCol w="3649218">
                  <a:extLst>
                    <a:ext uri="{9D8B030D-6E8A-4147-A177-3AD203B41FA5}">
                      <a16:colId xmlns:a16="http://schemas.microsoft.com/office/drawing/2014/main" val="1853719652"/>
                    </a:ext>
                  </a:extLst>
                </a:gridCol>
                <a:gridCol w="516955">
                  <a:extLst>
                    <a:ext uri="{9D8B030D-6E8A-4147-A177-3AD203B41FA5}">
                      <a16:colId xmlns:a16="http://schemas.microsoft.com/office/drawing/2014/main" val="1952864569"/>
                    </a:ext>
                  </a:extLst>
                </a:gridCol>
                <a:gridCol w="516955">
                  <a:extLst>
                    <a:ext uri="{9D8B030D-6E8A-4147-A177-3AD203B41FA5}">
                      <a16:colId xmlns:a16="http://schemas.microsoft.com/office/drawing/2014/main" val="2331192000"/>
                    </a:ext>
                  </a:extLst>
                </a:gridCol>
              </a:tblGrid>
              <a:tr h="0">
                <a:tc>
                  <a:txBody>
                    <a:bodyPr/>
                    <a:lstStyle/>
                    <a:p>
                      <a:r>
                        <a:rPr lang="en-IN" sz="1600" dirty="0"/>
                        <a:t>Nov. 10</a:t>
                      </a:r>
                    </a:p>
                  </a:txBody>
                  <a:tcPr anchor="ctr">
                    <a:lnR w="12700" cap="flat" cmpd="sng" algn="ctr">
                      <a:solidFill>
                        <a:schemeClr val="tx1"/>
                      </a:solidFill>
                      <a:prstDash val="solid"/>
                      <a:round/>
                      <a:headEnd type="none" w="med" len="med"/>
                      <a:tailEnd type="none" w="med" len="med"/>
                    </a:lnR>
                  </a:tcPr>
                </a:tc>
                <a:tc>
                  <a:txBody>
                    <a:bodyPr/>
                    <a:lstStyle/>
                    <a:p>
                      <a:r>
                        <a:rPr lang="en-IN" sz="1600" dirty="0"/>
                        <a:t>Cash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r>
                        <a:rPr lang="en-IN" sz="1600" dirty="0"/>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endParaRPr lang="en-IN" sz="160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76244257"/>
                  </a:ext>
                </a:extLst>
              </a:tr>
              <a:tr h="0">
                <a:tc>
                  <a:txBody>
                    <a:bodyPr/>
                    <a:lstStyle/>
                    <a:p>
                      <a:endParaRPr lang="en-IN" sz="1600"/>
                    </a:p>
                  </a:txBody>
                  <a:tcPr anchor="ctr">
                    <a:lnR w="12700" cap="flat" cmpd="sng" algn="ctr">
                      <a:solidFill>
                        <a:schemeClr val="tx1"/>
                      </a:solidFill>
                      <a:prstDash val="solid"/>
                      <a:round/>
                      <a:headEnd type="none" w="med" len="med"/>
                      <a:tailEnd type="none" w="med" len="med"/>
                    </a:lnR>
                  </a:tcPr>
                </a:tc>
                <a:tc>
                  <a:txBody>
                    <a:bodyPr/>
                    <a:lstStyle/>
                    <a:p>
                      <a:pPr marL="0" indent="176213"/>
                      <a:r>
                        <a:rPr lang="en-IN" sz="1600" dirty="0"/>
                        <a:t>Accounts Receivable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endParaRPr lang="en-IN"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r>
                        <a:rPr lang="en-IN" sz="1600" dirty="0"/>
                        <a:t>200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73514766"/>
                  </a:ext>
                </a:extLst>
              </a:tr>
              <a:tr h="0">
                <a:tc>
                  <a:txBody>
                    <a:bodyPr/>
                    <a:lstStyle/>
                    <a:p>
                      <a:endParaRPr lang="en-IN" sz="1600"/>
                    </a:p>
                  </a:txBody>
                  <a:tcPr anchor="ctr">
                    <a:lnR w="12700" cap="flat" cmpd="sng" algn="ctr">
                      <a:solidFill>
                        <a:schemeClr val="tx1"/>
                      </a:solidFill>
                      <a:prstDash val="solid"/>
                      <a:round/>
                      <a:headEnd type="none" w="med" len="med"/>
                      <a:tailEnd type="none" w="med" len="med"/>
                    </a:lnR>
                  </a:tcPr>
                </a:tc>
                <a:tc>
                  <a:txBody>
                    <a:bodyPr/>
                    <a:lstStyle/>
                    <a:p>
                      <a:pPr marL="0" indent="360363"/>
                      <a:r>
                        <a:rPr lang="en-IN" sz="1600" dirty="0"/>
                        <a:t>(To record cash collected on account)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endParaRPr lang="en-I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a:endParaRPr lang="en-IN" sz="16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84598598"/>
                  </a:ext>
                </a:extLst>
              </a:tr>
            </a:tbl>
          </a:graphicData>
        </a:graphic>
      </p:graphicFrame>
      <p:pic>
        <p:nvPicPr>
          <p:cNvPr id="13" name="Picture Placeholder 14" descr="An illustration of a text box with an equation that reads, A equals to L plus E. Under A, an increase of 200 and a decrease of 200 are recorded. Just below is an upward arrow labeled as &quot;Cash flows: increase 200.&quot;">
            <a:extLst>
              <a:ext uri="{FF2B5EF4-FFF2-40B4-BE49-F238E27FC236}">
                <a16:creationId xmlns:a16="http://schemas.microsoft.com/office/drawing/2014/main" id="{AE3068DF-0635-2B79-A681-8DD211C4AC36}"/>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tretch>
            <a:fillRect/>
          </a:stretch>
        </p:blipFill>
        <p:spPr>
          <a:xfrm>
            <a:off x="6023066" y="1908387"/>
            <a:ext cx="2817235" cy="1870460"/>
          </a:xfrm>
          <a:prstGeom prst="rect">
            <a:avLst/>
          </a:prstGeom>
        </p:spPr>
      </p:pic>
      <p:sp>
        <p:nvSpPr>
          <p:cNvPr id="6" name="Content Placeholder 5">
            <a:extLst>
              <a:ext uri="{FF2B5EF4-FFF2-40B4-BE49-F238E27FC236}">
                <a16:creationId xmlns:a16="http://schemas.microsoft.com/office/drawing/2014/main" id="{54A17803-D81A-96CE-38E2-5CF1DF5215E3}"/>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4534233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EDEBB-651F-9EF3-2E00-96ABA0156C88}"/>
              </a:ext>
            </a:extLst>
          </p:cNvPr>
          <p:cNvSpPr>
            <a:spLocks noGrp="1"/>
          </p:cNvSpPr>
          <p:nvPr>
            <p:ph type="title"/>
          </p:nvPr>
        </p:nvSpPr>
        <p:spPr/>
        <p:txBody>
          <a:bodyPr/>
          <a:lstStyle/>
          <a:p>
            <a:r>
              <a:rPr lang="en-IN" dirty="0"/>
              <a:t>Accrued Revenue Summary</a:t>
            </a:r>
          </a:p>
        </p:txBody>
      </p:sp>
      <p:sp>
        <p:nvSpPr>
          <p:cNvPr id="4" name="Content Placeholder 3">
            <a:extLst>
              <a:ext uri="{FF2B5EF4-FFF2-40B4-BE49-F238E27FC236}">
                <a16:creationId xmlns:a16="http://schemas.microsoft.com/office/drawing/2014/main" id="{E65C0E7F-102C-7043-1E55-2F18E917901D}"/>
              </a:ext>
            </a:extLst>
          </p:cNvPr>
          <p:cNvSpPr>
            <a:spLocks noGrp="1"/>
          </p:cNvSpPr>
          <p:nvPr>
            <p:ph sz="quarter" idx="12"/>
          </p:nvPr>
        </p:nvSpPr>
        <p:spPr>
          <a:xfrm>
            <a:off x="513862" y="1747335"/>
            <a:ext cx="8115301" cy="463352"/>
          </a:xfrm>
        </p:spPr>
        <p:txBody>
          <a:bodyPr>
            <a:normAutofit fontScale="92500" lnSpcReduction="10000"/>
          </a:bodyPr>
          <a:lstStyle/>
          <a:p>
            <a:pPr marL="0" indent="0" algn="ctr">
              <a:buNone/>
            </a:pPr>
            <a:r>
              <a:rPr lang="en-IN" b="1" dirty="0"/>
              <a:t>Accounting for Accrued Revenues</a:t>
            </a:r>
          </a:p>
        </p:txBody>
      </p:sp>
      <p:graphicFrame>
        <p:nvGraphicFramePr>
          <p:cNvPr id="8" name="Table 16">
            <a:extLst>
              <a:ext uri="{FF2B5EF4-FFF2-40B4-BE49-F238E27FC236}">
                <a16:creationId xmlns:a16="http://schemas.microsoft.com/office/drawing/2014/main" id="{30FA4723-E8A6-3DE6-9164-C7A3CA6B0697}"/>
              </a:ext>
            </a:extLst>
          </p:cNvPr>
          <p:cNvGraphicFramePr>
            <a:graphicFrameLocks noGrp="1"/>
          </p:cNvGraphicFramePr>
          <p:nvPr>
            <p:ph type="tbl" sz="quarter" idx="19"/>
          </p:nvPr>
        </p:nvGraphicFramePr>
        <p:xfrm>
          <a:off x="513862" y="2296300"/>
          <a:ext cx="7795748" cy="1828800"/>
        </p:xfrm>
        <a:graphic>
          <a:graphicData uri="http://schemas.openxmlformats.org/drawingml/2006/table">
            <a:tbl>
              <a:tblPr firstRow="1" bandRow="1">
                <a:tableStyleId>{5940675A-B579-460E-94D1-54222C63F5DA}</a:tableStyleId>
              </a:tblPr>
              <a:tblGrid>
                <a:gridCol w="2084372">
                  <a:extLst>
                    <a:ext uri="{9D8B030D-6E8A-4147-A177-3AD203B41FA5}">
                      <a16:colId xmlns:a16="http://schemas.microsoft.com/office/drawing/2014/main" val="1886643021"/>
                    </a:ext>
                  </a:extLst>
                </a:gridCol>
                <a:gridCol w="2202366">
                  <a:extLst>
                    <a:ext uri="{9D8B030D-6E8A-4147-A177-3AD203B41FA5}">
                      <a16:colId xmlns:a16="http://schemas.microsoft.com/office/drawing/2014/main" val="218381495"/>
                    </a:ext>
                  </a:extLst>
                </a:gridCol>
                <a:gridCol w="1954530">
                  <a:extLst>
                    <a:ext uri="{9D8B030D-6E8A-4147-A177-3AD203B41FA5}">
                      <a16:colId xmlns:a16="http://schemas.microsoft.com/office/drawing/2014/main" val="1128030005"/>
                    </a:ext>
                  </a:extLst>
                </a:gridCol>
                <a:gridCol w="1554480">
                  <a:extLst>
                    <a:ext uri="{9D8B030D-6E8A-4147-A177-3AD203B41FA5}">
                      <a16:colId xmlns:a16="http://schemas.microsoft.com/office/drawing/2014/main" val="4151292645"/>
                    </a:ext>
                  </a:extLst>
                </a:gridCol>
              </a:tblGrid>
              <a:tr h="162173">
                <a:tc>
                  <a:txBody>
                    <a:bodyPr/>
                    <a:lstStyle/>
                    <a:p>
                      <a:pPr algn="ctr"/>
                      <a:r>
                        <a:rPr lang="en-IN" sz="1800" b="1" dirty="0"/>
                        <a:t>Examples</a:t>
                      </a:r>
                    </a:p>
                  </a:txBody>
                  <a:tcPr anchor="b"/>
                </a:tc>
                <a:tc>
                  <a:txBody>
                    <a:bodyPr/>
                    <a:lstStyle/>
                    <a:p>
                      <a:pPr algn="ctr"/>
                      <a:r>
                        <a:rPr lang="en-IN" sz="1800" b="1" dirty="0"/>
                        <a:t>Reason for Adjustment</a:t>
                      </a:r>
                    </a:p>
                  </a:txBody>
                  <a:tcPr anchor="b"/>
                </a:tc>
                <a:tc>
                  <a:txBody>
                    <a:bodyPr/>
                    <a:lstStyle/>
                    <a:p>
                      <a:pPr algn="ctr"/>
                      <a:r>
                        <a:rPr lang="en-IN" sz="1800" b="1" dirty="0"/>
                        <a:t>Accounts Before Adjustment</a:t>
                      </a:r>
                    </a:p>
                  </a:txBody>
                  <a:tcPr anchor="b"/>
                </a:tc>
                <a:tc>
                  <a:txBody>
                    <a:bodyPr/>
                    <a:lstStyle/>
                    <a:p>
                      <a:pPr algn="ctr"/>
                      <a:r>
                        <a:rPr lang="en-IN" sz="1800" b="1" dirty="0"/>
                        <a:t>Adjusting Entry</a:t>
                      </a:r>
                    </a:p>
                  </a:txBody>
                  <a:tcPr anchor="b"/>
                </a:tc>
                <a:extLst>
                  <a:ext uri="{0D108BD9-81ED-4DB2-BD59-A6C34878D82A}">
                    <a16:rowId xmlns:a16="http://schemas.microsoft.com/office/drawing/2014/main" val="3976032739"/>
                  </a:ext>
                </a:extLst>
              </a:tr>
              <a:tr h="301179">
                <a:tc>
                  <a:txBody>
                    <a:bodyPr/>
                    <a:lstStyle/>
                    <a:p>
                      <a:r>
                        <a:rPr lang="en-IN" sz="1800" dirty="0"/>
                        <a:t>Interest (bank), rent (pay rent after the month passed), services</a:t>
                      </a:r>
                    </a:p>
                  </a:txBody>
                  <a:tcPr/>
                </a:tc>
                <a:tc>
                  <a:txBody>
                    <a:bodyPr/>
                    <a:lstStyle/>
                    <a:p>
                      <a:r>
                        <a:rPr lang="en-IN" sz="1800" dirty="0"/>
                        <a:t>Services performed but not yet received in cash or recorded.</a:t>
                      </a:r>
                    </a:p>
                  </a:txBody>
                  <a:tcPr/>
                </a:tc>
                <a:tc>
                  <a:txBody>
                    <a:bodyPr/>
                    <a:lstStyle/>
                    <a:p>
                      <a:r>
                        <a:rPr lang="en-IN" sz="1800" dirty="0"/>
                        <a:t>Assets understated. Revenues understated.</a:t>
                      </a:r>
                    </a:p>
                  </a:txBody>
                  <a:tcPr/>
                </a:tc>
                <a:tc>
                  <a:txBody>
                    <a:bodyPr/>
                    <a:lstStyle/>
                    <a:p>
                      <a:r>
                        <a:rPr lang="en-IN" sz="1800" dirty="0" err="1"/>
                        <a:t>Dr.</a:t>
                      </a:r>
                      <a:r>
                        <a:rPr lang="en-IN" sz="1800" dirty="0"/>
                        <a:t> Assets (AR)</a:t>
                      </a:r>
                    </a:p>
                    <a:p>
                      <a:pPr marL="0" indent="176213"/>
                      <a:r>
                        <a:rPr lang="en-IN" sz="1800" dirty="0"/>
                        <a:t>Cr. Revenues</a:t>
                      </a:r>
                    </a:p>
                  </a:txBody>
                  <a:tcPr/>
                </a:tc>
                <a:extLst>
                  <a:ext uri="{0D108BD9-81ED-4DB2-BD59-A6C34878D82A}">
                    <a16:rowId xmlns:a16="http://schemas.microsoft.com/office/drawing/2014/main" val="2999854349"/>
                  </a:ext>
                </a:extLst>
              </a:tr>
            </a:tbl>
          </a:graphicData>
        </a:graphic>
      </p:graphicFrame>
      <p:sp>
        <p:nvSpPr>
          <p:cNvPr id="9" name="Content Placeholder 8">
            <a:extLst>
              <a:ext uri="{FF2B5EF4-FFF2-40B4-BE49-F238E27FC236}">
                <a16:creationId xmlns:a16="http://schemas.microsoft.com/office/drawing/2014/main" id="{6C8A98D9-5879-0941-F02E-6855D44F58D0}"/>
              </a:ext>
            </a:extLst>
          </p:cNvPr>
          <p:cNvSpPr>
            <a:spLocks noGrp="1"/>
          </p:cNvSpPr>
          <p:nvPr>
            <p:ph sz="quarter" idx="18"/>
          </p:nvPr>
        </p:nvSpPr>
        <p:spPr>
          <a:xfrm>
            <a:off x="554839" y="4246667"/>
            <a:ext cx="8037512" cy="463352"/>
          </a:xfrm>
        </p:spPr>
        <p:txBody>
          <a:bodyPr>
            <a:noAutofit/>
          </a:bodyPr>
          <a:lstStyle/>
          <a:p>
            <a:pPr marL="0" indent="0">
              <a:buNone/>
            </a:pPr>
            <a:r>
              <a:rPr lang="en-GB" sz="2200" b="1" dirty="0"/>
              <a:t>Illustration 3.16 </a:t>
            </a:r>
            <a:r>
              <a:rPr lang="en-GB" sz="2200" dirty="0"/>
              <a:t>Accounting for accrued revenues</a:t>
            </a:r>
          </a:p>
        </p:txBody>
      </p:sp>
      <p:sp>
        <p:nvSpPr>
          <p:cNvPr id="15" name="Content Placeholder 5">
            <a:extLst>
              <a:ext uri="{FF2B5EF4-FFF2-40B4-BE49-F238E27FC236}">
                <a16:creationId xmlns:a16="http://schemas.microsoft.com/office/drawing/2014/main" id="{42C5A9C0-0109-F527-007D-32CC106EE9C1}"/>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54212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972ED-5AA1-3A8B-D9C5-6E2A462F22F8}"/>
              </a:ext>
            </a:extLst>
          </p:cNvPr>
          <p:cNvSpPr>
            <a:spLocks noGrp="1"/>
          </p:cNvSpPr>
          <p:nvPr>
            <p:ph type="title"/>
          </p:nvPr>
        </p:nvSpPr>
        <p:spPr/>
        <p:txBody>
          <a:bodyPr/>
          <a:lstStyle/>
          <a:p>
            <a:r>
              <a:rPr lang="en-IN" dirty="0"/>
              <a:t>Accrued Expenses</a:t>
            </a:r>
          </a:p>
        </p:txBody>
      </p:sp>
      <p:sp>
        <p:nvSpPr>
          <p:cNvPr id="6" name="Content Placeholder 5">
            <a:extLst>
              <a:ext uri="{FF2B5EF4-FFF2-40B4-BE49-F238E27FC236}">
                <a16:creationId xmlns:a16="http://schemas.microsoft.com/office/drawing/2014/main" id="{68C01B30-4263-862A-B937-4209CBE233C0}"/>
              </a:ext>
            </a:extLst>
          </p:cNvPr>
          <p:cNvSpPr>
            <a:spLocks noGrp="1"/>
          </p:cNvSpPr>
          <p:nvPr>
            <p:ph sz="quarter" idx="12"/>
          </p:nvPr>
        </p:nvSpPr>
        <p:spPr>
          <a:xfrm>
            <a:off x="513863" y="1424065"/>
            <a:ext cx="7868138" cy="2108846"/>
          </a:xfrm>
        </p:spPr>
        <p:txBody>
          <a:bodyPr>
            <a:normAutofit/>
          </a:bodyPr>
          <a:lstStyle/>
          <a:p>
            <a:pPr marL="363538" indent="-363538"/>
            <a:r>
              <a:rPr lang="en-US" sz="2400" dirty="0"/>
              <a:t>Prior to adjustment, both liabilities and expenses are understated. </a:t>
            </a:r>
          </a:p>
          <a:p>
            <a:pPr marL="363538" indent="-363538"/>
            <a:r>
              <a:rPr lang="en-US" sz="2400" b="1" dirty="0"/>
              <a:t>An adjusting entry for accrued expenses results in an increase (a debit) to an expense account and an increase (a credit) to a liability account.</a:t>
            </a:r>
          </a:p>
        </p:txBody>
      </p:sp>
      <p:pic>
        <p:nvPicPr>
          <p:cNvPr id="13" name="Picture Placeholder 11" descr="An illustration of accrued expenses is presented with two t-accounts, one labeled 'Expense' and the other labeled as 'Liability'. The expense t-account has a 'Debit Adjusting Entry increase' on the left side. A bidirectional arrow leads from the asset account to the revenue t-account which contains 'Credit Adjusting Entry increase' on the right side.">
            <a:extLst>
              <a:ext uri="{FF2B5EF4-FFF2-40B4-BE49-F238E27FC236}">
                <a16:creationId xmlns:a16="http://schemas.microsoft.com/office/drawing/2014/main" id="{DD21DF14-53BE-D303-8A3D-876AE08E79F0}"/>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630782" y="3532911"/>
            <a:ext cx="5881459" cy="2238077"/>
          </a:xfrm>
          <a:prstGeom prst="rect">
            <a:avLst/>
          </a:prstGeom>
        </p:spPr>
      </p:pic>
      <p:sp>
        <p:nvSpPr>
          <p:cNvPr id="8" name="Content Placeholder 7">
            <a:extLst>
              <a:ext uri="{FF2B5EF4-FFF2-40B4-BE49-F238E27FC236}">
                <a16:creationId xmlns:a16="http://schemas.microsoft.com/office/drawing/2014/main" id="{343F7483-D425-8097-F0EA-2DA634B562AB}"/>
              </a:ext>
            </a:extLst>
          </p:cNvPr>
          <p:cNvSpPr>
            <a:spLocks noGrp="1"/>
          </p:cNvSpPr>
          <p:nvPr>
            <p:ph sz="quarter" idx="18"/>
          </p:nvPr>
        </p:nvSpPr>
        <p:spPr>
          <a:xfrm>
            <a:off x="592138" y="5901263"/>
            <a:ext cx="8037512" cy="418165"/>
          </a:xfrm>
        </p:spPr>
        <p:txBody>
          <a:bodyPr>
            <a:normAutofit lnSpcReduction="10000"/>
          </a:bodyPr>
          <a:lstStyle/>
          <a:p>
            <a:pPr marL="0" indent="0">
              <a:buNone/>
            </a:pPr>
            <a:r>
              <a:rPr lang="en-US" sz="2200" b="1" dirty="0"/>
              <a:t>Illustration 3.17 </a:t>
            </a:r>
            <a:r>
              <a:rPr lang="en-US" sz="2200" dirty="0"/>
              <a:t>Adjusting entries for accrued expenses</a:t>
            </a:r>
          </a:p>
        </p:txBody>
      </p:sp>
      <p:sp>
        <p:nvSpPr>
          <p:cNvPr id="7" name="Content Placeholder 5">
            <a:extLst>
              <a:ext uri="{FF2B5EF4-FFF2-40B4-BE49-F238E27FC236}">
                <a16:creationId xmlns:a16="http://schemas.microsoft.com/office/drawing/2014/main" id="{736A3F5C-0F12-DAE0-AB59-F420CE52FDD7}"/>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9982305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Accrued Interest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367248" cy="4961351"/>
          </a:xfrm>
        </p:spPr>
        <p:txBody>
          <a:bodyPr/>
          <a:lstStyle/>
          <a:p>
            <a:pPr marL="0" indent="0">
              <a:spcAft>
                <a:spcPts val="1200"/>
              </a:spcAft>
              <a:buNone/>
            </a:pPr>
            <a:r>
              <a:rPr lang="en-US" b="1" dirty="0">
                <a:solidFill>
                  <a:schemeClr val="accent2"/>
                </a:solidFill>
              </a:rPr>
              <a:t>Assume: </a:t>
            </a:r>
            <a:r>
              <a:rPr lang="en-US" dirty="0" err="1"/>
              <a:t>Yazici</a:t>
            </a:r>
            <a:r>
              <a:rPr lang="en-US" dirty="0"/>
              <a:t> Advertising signed a three-month note payable in the amount of ₺5,000 on October 1. The note requires </a:t>
            </a:r>
            <a:r>
              <a:rPr lang="en-US" dirty="0" err="1"/>
              <a:t>Yazici</a:t>
            </a:r>
            <a:r>
              <a:rPr lang="en-US" dirty="0"/>
              <a:t> to pay interest at an annual rate of 12%.</a:t>
            </a:r>
          </a:p>
          <a:p>
            <a:pPr marL="0" indent="0">
              <a:buNone/>
            </a:pPr>
            <a:r>
              <a:rPr lang="en-US" b="1" dirty="0">
                <a:solidFill>
                  <a:schemeClr val="accent2"/>
                </a:solidFill>
              </a:rPr>
              <a:t>Demonstrate: </a:t>
            </a:r>
          </a:p>
          <a:p>
            <a:pPr marL="514350" indent="-514350">
              <a:buFont typeface="+mj-lt"/>
              <a:buAutoNum type="arabicParenR"/>
            </a:pPr>
            <a:r>
              <a:rPr lang="en-US" dirty="0"/>
              <a:t>How do you determine the interest to be recorded?</a:t>
            </a:r>
          </a:p>
          <a:p>
            <a:pPr marL="514350" indent="-514350">
              <a:buFont typeface="+mj-lt"/>
              <a:buAutoNum type="arabicParenR"/>
            </a:pPr>
            <a:r>
              <a:rPr lang="en-US" dirty="0"/>
              <a:t>How do you create the adjustment for accrued interest for the month of October?</a:t>
            </a:r>
          </a:p>
        </p:txBody>
      </p:sp>
      <p:sp>
        <p:nvSpPr>
          <p:cNvPr id="7" name="Content Placeholder 5">
            <a:extLst>
              <a:ext uri="{FF2B5EF4-FFF2-40B4-BE49-F238E27FC236}">
                <a16:creationId xmlns:a16="http://schemas.microsoft.com/office/drawing/2014/main" id="{1277C43C-398E-825E-A009-62940B9753A4}"/>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842175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ABFF37-B912-2C89-AFEE-7F6103A16E22}"/>
              </a:ext>
            </a:extLst>
          </p:cNvPr>
          <p:cNvSpPr>
            <a:spLocks noGrp="1"/>
          </p:cNvSpPr>
          <p:nvPr>
            <p:ph type="title"/>
          </p:nvPr>
        </p:nvSpPr>
        <p:spPr/>
        <p:txBody>
          <a:bodyPr/>
          <a:lstStyle/>
          <a:p>
            <a:r>
              <a:rPr lang="en-IN" dirty="0"/>
              <a:t>Accrued Interest – Solution Part 1</a:t>
            </a:r>
          </a:p>
        </p:txBody>
      </p:sp>
      <p:graphicFrame>
        <p:nvGraphicFramePr>
          <p:cNvPr id="7" name="Table 16">
            <a:extLst>
              <a:ext uri="{FF2B5EF4-FFF2-40B4-BE49-F238E27FC236}">
                <a16:creationId xmlns:a16="http://schemas.microsoft.com/office/drawing/2014/main" id="{2B8A6761-394E-35F7-C830-C6958A800D0B}"/>
              </a:ext>
            </a:extLst>
          </p:cNvPr>
          <p:cNvGraphicFramePr>
            <a:graphicFrameLocks noGrp="1"/>
          </p:cNvGraphicFramePr>
          <p:nvPr>
            <p:ph type="pic" sz="quarter" idx="17"/>
          </p:nvPr>
        </p:nvGraphicFramePr>
        <p:xfrm>
          <a:off x="674370" y="2017470"/>
          <a:ext cx="7310755" cy="1440105"/>
        </p:xfrm>
        <a:graphic>
          <a:graphicData uri="http://schemas.openxmlformats.org/drawingml/2006/table">
            <a:tbl>
              <a:tblPr firstRow="1" bandRow="1">
                <a:tableStyleId>{2D5ABB26-0587-4C30-8999-92F81FD0307C}</a:tableStyleId>
              </a:tblPr>
              <a:tblGrid>
                <a:gridCol w="1368044">
                  <a:extLst>
                    <a:ext uri="{9D8B030D-6E8A-4147-A177-3AD203B41FA5}">
                      <a16:colId xmlns:a16="http://schemas.microsoft.com/office/drawing/2014/main" val="3452109719"/>
                    </a:ext>
                  </a:extLst>
                </a:gridCol>
                <a:gridCol w="700820">
                  <a:extLst>
                    <a:ext uri="{9D8B030D-6E8A-4147-A177-3AD203B41FA5}">
                      <a16:colId xmlns:a16="http://schemas.microsoft.com/office/drawing/2014/main" val="1853719652"/>
                    </a:ext>
                  </a:extLst>
                </a:gridCol>
                <a:gridCol w="1199553">
                  <a:extLst>
                    <a:ext uri="{9D8B030D-6E8A-4147-A177-3AD203B41FA5}">
                      <a16:colId xmlns:a16="http://schemas.microsoft.com/office/drawing/2014/main" val="1952864569"/>
                    </a:ext>
                  </a:extLst>
                </a:gridCol>
                <a:gridCol w="392867">
                  <a:extLst>
                    <a:ext uri="{9D8B030D-6E8A-4147-A177-3AD203B41FA5}">
                      <a16:colId xmlns:a16="http://schemas.microsoft.com/office/drawing/2014/main" val="2331192000"/>
                    </a:ext>
                  </a:extLst>
                </a:gridCol>
                <a:gridCol w="1276476">
                  <a:extLst>
                    <a:ext uri="{9D8B030D-6E8A-4147-A177-3AD203B41FA5}">
                      <a16:colId xmlns:a16="http://schemas.microsoft.com/office/drawing/2014/main" val="2795505483"/>
                    </a:ext>
                  </a:extLst>
                </a:gridCol>
                <a:gridCol w="948690">
                  <a:extLst>
                    <a:ext uri="{9D8B030D-6E8A-4147-A177-3AD203B41FA5}">
                      <a16:colId xmlns:a16="http://schemas.microsoft.com/office/drawing/2014/main" val="2794786219"/>
                    </a:ext>
                  </a:extLst>
                </a:gridCol>
                <a:gridCol w="1424305">
                  <a:extLst>
                    <a:ext uri="{9D8B030D-6E8A-4147-A177-3AD203B41FA5}">
                      <a16:colId xmlns:a16="http://schemas.microsoft.com/office/drawing/2014/main" val="1201179138"/>
                    </a:ext>
                  </a:extLst>
                </a:gridCol>
              </a:tblGrid>
              <a:tr h="926400">
                <a:tc>
                  <a:txBody>
                    <a:bodyPr/>
                    <a:lstStyle/>
                    <a:p>
                      <a:pPr algn="ctr"/>
                      <a:r>
                        <a:rPr lang="en-US" sz="1800" b="1" dirty="0"/>
                        <a:t>Face Value of Note</a:t>
                      </a:r>
                      <a:endParaRPr lang="en-I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Annual Interest Rate</a:t>
                      </a:r>
                      <a:endParaRPr lang="en-I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dirty="0"/>
                        <a:t>Time in Terms of One Year</a:t>
                      </a:r>
                      <a:endParaRPr lang="en-I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dirty="0"/>
                        <a:t>=</a:t>
                      </a:r>
                      <a:endParaRPr lang="en-IN" sz="18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dirty="0">
                          <a:solidFill>
                            <a:srgbClr val="911121"/>
                          </a:solidFill>
                        </a:rPr>
                        <a:t>Interest</a:t>
                      </a:r>
                      <a:endParaRPr lang="en-IN" sz="1800" b="1" dirty="0">
                        <a:solidFill>
                          <a:srgbClr val="91112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244257"/>
                  </a:ext>
                </a:extLst>
              </a:tr>
              <a:tr h="513705">
                <a:tc>
                  <a:txBody>
                    <a:bodyPr/>
                    <a:lstStyle/>
                    <a:p>
                      <a:pPr algn="ctr"/>
                      <a:r>
                        <a:rPr lang="en-US" sz="1800" dirty="0"/>
                        <a:t>₺5,000</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r>
                        <a:rPr lang="en-IN"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12%</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rgbClr val="911121"/>
                          </a:solidFill>
                        </a:rPr>
                        <a:t>₺50</a:t>
                      </a:r>
                      <a:endParaRPr lang="en-IN" sz="1800" dirty="0">
                        <a:solidFill>
                          <a:srgbClr val="91112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3514766"/>
                  </a:ext>
                </a:extLst>
              </a:tr>
            </a:tbl>
          </a:graphicData>
        </a:graphic>
      </p:graphicFrame>
      <p:graphicFrame>
        <p:nvGraphicFramePr>
          <p:cNvPr id="9" name="Object 8" descr="one divided by 12">
            <a:extLst>
              <a:ext uri="{FF2B5EF4-FFF2-40B4-BE49-F238E27FC236}">
                <a16:creationId xmlns:a16="http://schemas.microsoft.com/office/drawing/2014/main" id="{1E972456-A712-6DA2-419C-C0CB45CDCCD2}"/>
              </a:ext>
            </a:extLst>
          </p:cNvPr>
          <p:cNvGraphicFramePr>
            <a:graphicFrameLocks noChangeAspect="1"/>
          </p:cNvGraphicFramePr>
          <p:nvPr/>
        </p:nvGraphicFramePr>
        <p:xfrm>
          <a:off x="4758436" y="2952623"/>
          <a:ext cx="261239" cy="476377"/>
        </p:xfrm>
        <a:graphic>
          <a:graphicData uri="http://schemas.openxmlformats.org/presentationml/2006/ole">
            <mc:AlternateContent xmlns:mc="http://schemas.openxmlformats.org/markup-compatibility/2006">
              <mc:Choice xmlns:v="urn:schemas-microsoft-com:vml" Requires="v">
                <p:oleObj name="Equation" r:id="rId2" imgW="215640" imgH="393480" progId="Equation.DSMT4">
                  <p:embed/>
                </p:oleObj>
              </mc:Choice>
              <mc:Fallback>
                <p:oleObj name="Equation" r:id="rId2" imgW="215640" imgH="393480" progId="Equation.DSMT4">
                  <p:embed/>
                  <p:pic>
                    <p:nvPicPr>
                      <p:cNvPr id="9" name="Object 8" descr="one divided by 12">
                        <a:extLst>
                          <a:ext uri="{FF2B5EF4-FFF2-40B4-BE49-F238E27FC236}">
                            <a16:creationId xmlns:a16="http://schemas.microsoft.com/office/drawing/2014/main" id="{1E972456-A712-6DA2-419C-C0CB45CDCCD2}"/>
                          </a:ext>
                        </a:extLst>
                      </p:cNvPr>
                      <p:cNvPicPr/>
                      <p:nvPr/>
                    </p:nvPicPr>
                    <p:blipFill>
                      <a:blip r:embed="rId3"/>
                      <a:stretch>
                        <a:fillRect/>
                      </a:stretch>
                    </p:blipFill>
                    <p:spPr>
                      <a:xfrm>
                        <a:off x="4758436" y="2952623"/>
                        <a:ext cx="261239" cy="476377"/>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38A35072-B8BC-DD8A-583C-9C9E81061A2B}"/>
              </a:ext>
            </a:extLst>
          </p:cNvPr>
          <p:cNvSpPr>
            <a:spLocks noGrp="1"/>
          </p:cNvSpPr>
          <p:nvPr>
            <p:ph sz="quarter" idx="18"/>
          </p:nvPr>
        </p:nvSpPr>
        <p:spPr>
          <a:xfrm>
            <a:off x="674370" y="4303705"/>
            <a:ext cx="6236957" cy="445477"/>
          </a:xfrm>
        </p:spPr>
        <p:txBody>
          <a:bodyPr>
            <a:normAutofit/>
          </a:bodyPr>
          <a:lstStyle/>
          <a:p>
            <a:pPr marL="0" indent="0">
              <a:buNone/>
            </a:pPr>
            <a:r>
              <a:rPr lang="en-US" sz="2200" b="1" dirty="0"/>
              <a:t>Illustration 3.18 </a:t>
            </a:r>
            <a:r>
              <a:rPr lang="en-US" sz="2200" dirty="0"/>
              <a:t>Formula for computing interest</a:t>
            </a:r>
          </a:p>
        </p:txBody>
      </p:sp>
      <p:sp>
        <p:nvSpPr>
          <p:cNvPr id="6" name="Content Placeholder 5">
            <a:extLst>
              <a:ext uri="{FF2B5EF4-FFF2-40B4-BE49-F238E27FC236}">
                <a16:creationId xmlns:a16="http://schemas.microsoft.com/office/drawing/2014/main" id="{305A7E49-2A7A-80B7-8082-1FCFED1AC9E0}"/>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434545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0CBBDE-169E-9328-B300-B8C288D16C67}"/>
              </a:ext>
            </a:extLst>
          </p:cNvPr>
          <p:cNvSpPr>
            <a:spLocks noGrp="1"/>
          </p:cNvSpPr>
          <p:nvPr>
            <p:ph type="title"/>
          </p:nvPr>
        </p:nvSpPr>
        <p:spPr/>
        <p:txBody>
          <a:bodyPr/>
          <a:lstStyle/>
          <a:p>
            <a:r>
              <a:rPr lang="en-IN" dirty="0"/>
              <a:t>Accrued Interest – Solution Part 2</a:t>
            </a:r>
          </a:p>
        </p:txBody>
      </p:sp>
      <p:sp>
        <p:nvSpPr>
          <p:cNvPr id="8" name="Content Placeholder 7">
            <a:extLst>
              <a:ext uri="{FF2B5EF4-FFF2-40B4-BE49-F238E27FC236}">
                <a16:creationId xmlns:a16="http://schemas.microsoft.com/office/drawing/2014/main" id="{D165F117-20E4-5378-3CE9-812090871125}"/>
              </a:ext>
            </a:extLst>
          </p:cNvPr>
          <p:cNvSpPr>
            <a:spLocks noGrp="1"/>
          </p:cNvSpPr>
          <p:nvPr>
            <p:ph sz="quarter" idx="18"/>
          </p:nvPr>
        </p:nvSpPr>
        <p:spPr>
          <a:xfrm>
            <a:off x="592138" y="5811987"/>
            <a:ext cx="8037512" cy="463250"/>
          </a:xfrm>
        </p:spPr>
        <p:txBody>
          <a:bodyPr>
            <a:normAutofit/>
          </a:bodyPr>
          <a:lstStyle/>
          <a:p>
            <a:pPr marL="0" indent="0">
              <a:buNone/>
            </a:pPr>
            <a:r>
              <a:rPr lang="en-US" sz="2200" b="1" dirty="0"/>
              <a:t>Illustration 3.19 </a:t>
            </a:r>
            <a:r>
              <a:rPr lang="en-US" sz="2200" dirty="0"/>
              <a:t>Adjustment for accrued interest</a:t>
            </a:r>
          </a:p>
        </p:txBody>
      </p:sp>
      <p:pic>
        <p:nvPicPr>
          <p:cNvPr id="13" name="Picture Placeholder 9" descr="An illustration shows the steps involved in adjustment of accrued interest. The five steps are Basic Analysis, Equation Analysis, Debit–Credit Analysis, Journal Entry, and Posting. The first step is the basic analysis is labeled as: The expense Interest Expense is increased Turkish Lira 50; the liability Interest Payable is increased Turkish Lira 50.The equation analysis step presents the transaction in account analysis format which begins with the accounting equation expressed as: Assets equals Liabilities plus Equity. The account, Interest Payable, is listed under the Liabilities section as a Turkish Lira 50 increase, and as a negative Turkish Lira 50 as Interest expense under equity. The debit-credit analysis step indicates: Debits increase expenses: debit Interest Expense, Turkish Lira 50. Credits increase liabilities: credit Interest Payable Turkish Lira 50.The journal entry is presented in general journal form. The date is presented as October 31. The debit part of the transaction is recorded by presenting the account name, Interest Expense, adjacent to the date in the next column having reference number 905, and its amount of 50 in the debit column. The second part of the transaction is illustrated by presenting the credit account name, Interest payable, slightly indented on the next line having reference number 230, with its 50 amount in the credit column. Just below, slightly indented appears the description of the journal entry as: To record interest on notes payable. Finally, the Posting section shows the journal entry posted to the interest expense and interest payable t-accounts.  The interest expense t-account name presents an adjusting entry dated October 31 in the amount of 50, highlighted on the left side. The balance just below is dated as October 31 in the amount Balance 50 on the left side. ‘The journal page number '905' appears in the upper right corner.’ The interest payable t-account presents the adjusting entry posted on the right side dated October 31 with 50 as the amount, highlighted. The account balance just below is posted on October 31 as 50 also on the right side. ‘The journal page number '230' appears in the upper right corner.’">
            <a:extLst>
              <a:ext uri="{FF2B5EF4-FFF2-40B4-BE49-F238E27FC236}">
                <a16:creationId xmlns:a16="http://schemas.microsoft.com/office/drawing/2014/main" id="{F7C9A02F-230A-BC72-C4BC-17FB1C6D678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031848" y="1366717"/>
            <a:ext cx="7080304" cy="4303526"/>
          </a:xfrm>
          <a:prstGeom prst="rect">
            <a:avLst/>
          </a:prstGeom>
        </p:spPr>
      </p:pic>
      <p:sp>
        <p:nvSpPr>
          <p:cNvPr id="6" name="Content Placeholder 5">
            <a:extLst>
              <a:ext uri="{FF2B5EF4-FFF2-40B4-BE49-F238E27FC236}">
                <a16:creationId xmlns:a16="http://schemas.microsoft.com/office/drawing/2014/main" id="{2321DC2F-9167-13EC-CBD0-1A9CBF365531}"/>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135603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02A756-EDCE-CA07-ACDC-AD95AE6E2C38}"/>
              </a:ext>
            </a:extLst>
          </p:cNvPr>
          <p:cNvSpPr>
            <a:spLocks noGrp="1"/>
          </p:cNvSpPr>
          <p:nvPr>
            <p:ph type="title"/>
          </p:nvPr>
        </p:nvSpPr>
        <p:spPr/>
        <p:txBody>
          <a:bodyPr/>
          <a:lstStyle/>
          <a:p>
            <a:r>
              <a:rPr lang="en-IN" dirty="0"/>
              <a:t>Accrued Salaries and Wages</a:t>
            </a:r>
          </a:p>
        </p:txBody>
      </p:sp>
      <p:sp>
        <p:nvSpPr>
          <p:cNvPr id="6" name="Content Placeholder 5">
            <a:extLst>
              <a:ext uri="{FF2B5EF4-FFF2-40B4-BE49-F238E27FC236}">
                <a16:creationId xmlns:a16="http://schemas.microsoft.com/office/drawing/2014/main" id="{7213B4F3-6C9C-A3BA-459E-D83191D4D7B7}"/>
              </a:ext>
            </a:extLst>
          </p:cNvPr>
          <p:cNvSpPr>
            <a:spLocks noGrp="1"/>
          </p:cNvSpPr>
          <p:nvPr>
            <p:ph sz="quarter" idx="12"/>
          </p:nvPr>
        </p:nvSpPr>
        <p:spPr/>
        <p:txBody>
          <a:bodyPr/>
          <a:lstStyle/>
          <a:p>
            <a:pPr marL="355600" indent="-355600"/>
            <a:r>
              <a:rPr lang="en-US" dirty="0"/>
              <a:t>Companies pay for some types of expenses, such as employee salaries and wages, after the services have been performed.</a:t>
            </a:r>
          </a:p>
        </p:txBody>
      </p:sp>
      <p:pic>
        <p:nvPicPr>
          <p:cNvPr id="13" name="Picture Placeholder 8" descr="An image of a calendar highlights Yazici’s pay periods on a calendar of two months as follows: October 15 is the start of the pay period; The adjustment period span is: October 29, 30, and 31; October 26 is the payday; and November 9 is a payday.">
            <a:extLst>
              <a:ext uri="{FF2B5EF4-FFF2-40B4-BE49-F238E27FC236}">
                <a16:creationId xmlns:a16="http://schemas.microsoft.com/office/drawing/2014/main" id="{D4F68A64-CB7E-0B00-BEA1-370DE60A864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929492" y="2834945"/>
            <a:ext cx="6851139" cy="2983560"/>
          </a:xfrm>
          <a:prstGeom prst="rect">
            <a:avLst/>
          </a:prstGeom>
        </p:spPr>
      </p:pic>
      <p:sp>
        <p:nvSpPr>
          <p:cNvPr id="8" name="Content Placeholder 7">
            <a:extLst>
              <a:ext uri="{FF2B5EF4-FFF2-40B4-BE49-F238E27FC236}">
                <a16:creationId xmlns:a16="http://schemas.microsoft.com/office/drawing/2014/main" id="{DF8820D2-70D0-C0D8-EAE1-065156862D30}"/>
              </a:ext>
            </a:extLst>
          </p:cNvPr>
          <p:cNvSpPr>
            <a:spLocks noGrp="1"/>
          </p:cNvSpPr>
          <p:nvPr>
            <p:ph sz="quarter" idx="18"/>
          </p:nvPr>
        </p:nvSpPr>
        <p:spPr>
          <a:xfrm>
            <a:off x="968910" y="5888990"/>
            <a:ext cx="7306829" cy="474345"/>
          </a:xfrm>
        </p:spPr>
        <p:txBody>
          <a:bodyPr>
            <a:normAutofit/>
          </a:bodyPr>
          <a:lstStyle/>
          <a:p>
            <a:pPr marL="0" indent="0">
              <a:buNone/>
            </a:pPr>
            <a:r>
              <a:rPr lang="en-US" sz="2200" b="1" dirty="0"/>
              <a:t>Illustration 3.20 </a:t>
            </a:r>
            <a:r>
              <a:rPr lang="en-US" sz="2200" dirty="0"/>
              <a:t>Calendar showing </a:t>
            </a:r>
            <a:r>
              <a:rPr lang="en-US" sz="2200" dirty="0" err="1"/>
              <a:t>Yazici’s</a:t>
            </a:r>
            <a:r>
              <a:rPr lang="en-US" sz="2200" dirty="0"/>
              <a:t> pay periods</a:t>
            </a:r>
          </a:p>
        </p:txBody>
      </p:sp>
      <p:sp>
        <p:nvSpPr>
          <p:cNvPr id="7" name="Content Placeholder 5">
            <a:extLst>
              <a:ext uri="{FF2B5EF4-FFF2-40B4-BE49-F238E27FC236}">
                <a16:creationId xmlns:a16="http://schemas.microsoft.com/office/drawing/2014/main" id="{03DF5E42-83DB-9C3B-1DA3-72DE7FDB46C4}"/>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9697204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Salaries and Wages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200"/>
              </a:spcAft>
              <a:buNone/>
            </a:pPr>
            <a:r>
              <a:rPr lang="en-US" b="1" dirty="0">
                <a:solidFill>
                  <a:schemeClr val="accent2"/>
                </a:solidFill>
              </a:rPr>
              <a:t>Assume: </a:t>
            </a:r>
            <a:r>
              <a:rPr lang="en-US" dirty="0"/>
              <a:t>At October 31, the salaries and wages for these three days represent an accrued expense and a related liability to </a:t>
            </a:r>
            <a:r>
              <a:rPr lang="en-US" dirty="0" err="1"/>
              <a:t>Yazici</a:t>
            </a:r>
            <a:r>
              <a:rPr lang="en-US" dirty="0"/>
              <a:t>. The employees receive total salaries and wages of ₺2,000 for a five-day work week, or ₺400 per day. They have been paid on October 26. Thus, accrued salaries and wages at October 31 are ₺1,200 (₺400 × 3).</a:t>
            </a:r>
          </a:p>
          <a:p>
            <a:pPr marL="0" indent="0">
              <a:spcAft>
                <a:spcPts val="1200"/>
              </a:spcAft>
              <a:buNone/>
            </a:pPr>
            <a:r>
              <a:rPr lang="en-US" b="1" dirty="0">
                <a:solidFill>
                  <a:schemeClr val="accent2"/>
                </a:solidFill>
              </a:rPr>
              <a:t>Demonstrate: </a:t>
            </a:r>
            <a:r>
              <a:rPr lang="en-US" dirty="0"/>
              <a:t>How do you create the adjustment for accrued salaries and wages?</a:t>
            </a:r>
          </a:p>
        </p:txBody>
      </p:sp>
      <p:sp>
        <p:nvSpPr>
          <p:cNvPr id="7" name="Content Placeholder 5">
            <a:extLst>
              <a:ext uri="{FF2B5EF4-FFF2-40B4-BE49-F238E27FC236}">
                <a16:creationId xmlns:a16="http://schemas.microsoft.com/office/drawing/2014/main" id="{DA8CB884-9DA9-C44F-7FC6-8F2CE631D0FB}"/>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3939065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21E01F-793B-4D03-EF73-4E22529335E8}"/>
              </a:ext>
            </a:extLst>
          </p:cNvPr>
          <p:cNvSpPr>
            <a:spLocks noGrp="1"/>
          </p:cNvSpPr>
          <p:nvPr>
            <p:ph type="title"/>
          </p:nvPr>
        </p:nvSpPr>
        <p:spPr/>
        <p:txBody>
          <a:bodyPr>
            <a:noAutofit/>
          </a:bodyPr>
          <a:lstStyle/>
          <a:p>
            <a:r>
              <a:rPr lang="en-US" dirty="0"/>
              <a:t>Salaries and Wages Example – Solution</a:t>
            </a:r>
            <a:endParaRPr lang="en-IN" dirty="0"/>
          </a:p>
        </p:txBody>
      </p:sp>
      <p:sp>
        <p:nvSpPr>
          <p:cNvPr id="8" name="Content Placeholder 7">
            <a:extLst>
              <a:ext uri="{FF2B5EF4-FFF2-40B4-BE49-F238E27FC236}">
                <a16:creationId xmlns:a16="http://schemas.microsoft.com/office/drawing/2014/main" id="{A14EFE63-3FAD-B674-5258-EA097A574797}"/>
              </a:ext>
            </a:extLst>
          </p:cNvPr>
          <p:cNvSpPr>
            <a:spLocks noGrp="1"/>
          </p:cNvSpPr>
          <p:nvPr>
            <p:ph sz="quarter" idx="18"/>
          </p:nvPr>
        </p:nvSpPr>
        <p:spPr>
          <a:xfrm>
            <a:off x="696913" y="6004234"/>
            <a:ext cx="8037512" cy="417211"/>
          </a:xfrm>
        </p:spPr>
        <p:txBody>
          <a:bodyPr>
            <a:normAutofit fontScale="85000" lnSpcReduction="20000"/>
          </a:bodyPr>
          <a:lstStyle/>
          <a:p>
            <a:pPr marL="0" indent="0">
              <a:buNone/>
            </a:pPr>
            <a:r>
              <a:rPr lang="en-US" sz="2800" b="1" dirty="0"/>
              <a:t>Illustration 3.21 </a:t>
            </a:r>
            <a:r>
              <a:rPr lang="en-US" sz="2800" dirty="0"/>
              <a:t>Adjustment for accrued salaries and wages</a:t>
            </a:r>
          </a:p>
        </p:txBody>
      </p:sp>
      <p:pic>
        <p:nvPicPr>
          <p:cNvPr id="13" name="Picture Placeholder 8" descr="An illustration shows the steps involved in adjustment of accrued salaries and wages. The five steps are Basic Analysis, Equation Analysis, Debit–Credit Analysis, Journal Entry, and Posting. The first step is the basic analysis is labeled as: The expense Salaries and Wages Expense is increased Turkish Lira 1,200; the liability Salaries and Wages Payable is increased Turkish Lira 1,200.The equation analysis step presents the transaction in account analysis format which begins with the accounting equation expressed as: Assets equals Liabilities plus Equity. The accounts salaries and wages payable listed under the Liabilities section is presented as positive Turkish Lira 1,200, and a negative Turkish Lira 1,200 is listed as salaries and wages expense under equity.  The debit-credit analysis step indicates: Debits increase expenses: debit Salaries and Wages Turkish Lira 1,200. Credits increase liabilities: credit Salaries and Wages Payable Turkish Lira 1,200.The journal entry is presented in general journal form. The date is presented as October 31. The debit part of the transaction is recorded by presenting the account name, Salaries and Wages Expense, adjacent to the date in the next column having reference number 726, and its amount of 1,200 in the debit column. The second part of the transaction is illustrated by presenting the credit account name, Salaries and Wages Payable, slightly indented on the next line having reference 212, with its 1,200 amount in the credit column. Just below, slightly indented appears the description of the journal entry as: To record accrued salaries and wages. Finally, the Posting section shows the journal entry posted to the salaries and wages expense and salaries and wages payable accounts.  The salaries and wages expense t-account presents a posting dated October 26 in the amount of 4,000 on the left side, followed by an adjusting entry posted on October 31 in the amount of 1,200 highlighted, just below on the left side. The account balance it is dated as October 31 in the amount Balance 5,200 on the left side. ‘The journal page number '726' appears in the upper right corner.’ The salaries and wages payable t-account presents the adjusting entry posted on the right side dated October 31 for 1,200 with an account balance of the same amount on the right side dated October 31. ‘The journal page number '212' appears in the upper right corner.’ ">
            <a:extLst>
              <a:ext uri="{FF2B5EF4-FFF2-40B4-BE49-F238E27FC236}">
                <a16:creationId xmlns:a16="http://schemas.microsoft.com/office/drawing/2014/main" id="{2A37DE45-F8C3-C93E-5F1E-AA29470A30CF}"/>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036618" y="1593136"/>
            <a:ext cx="7070763" cy="4427575"/>
          </a:xfrm>
          <a:prstGeom prst="rect">
            <a:avLst/>
          </a:prstGeom>
        </p:spPr>
      </p:pic>
      <p:sp>
        <p:nvSpPr>
          <p:cNvPr id="6" name="Content Placeholder 5">
            <a:extLst>
              <a:ext uri="{FF2B5EF4-FFF2-40B4-BE49-F238E27FC236}">
                <a16:creationId xmlns:a16="http://schemas.microsoft.com/office/drawing/2014/main" id="{9BE78B01-E1B1-F34A-B422-D7EC66651EA1}"/>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3513596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Salary Payment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355818" cy="4961351"/>
          </a:xfrm>
        </p:spPr>
        <p:txBody>
          <a:bodyPr/>
          <a:lstStyle/>
          <a:p>
            <a:pPr marL="0" indent="0">
              <a:spcAft>
                <a:spcPts val="1200"/>
              </a:spcAft>
              <a:buNone/>
            </a:pPr>
            <a:r>
              <a:rPr lang="en-US" b="1" dirty="0">
                <a:solidFill>
                  <a:schemeClr val="accent2"/>
                </a:solidFill>
              </a:rPr>
              <a:t>Assume: </a:t>
            </a:r>
            <a:r>
              <a:rPr lang="en-US" dirty="0" err="1"/>
              <a:t>Yazici</a:t>
            </a:r>
            <a:r>
              <a:rPr lang="en-US" dirty="0"/>
              <a:t> pays salaries and wages every two weeks. Consequently, the next payday is November 9, when the company will again pay total salaries and wages of ₺4,000. The payment consists of ₺1,200 of salaries and wages payable at October 31 plus ₺2,800 of salaries and wages expense for November (7 working days, as shown in the November calendar × ₺400).</a:t>
            </a:r>
          </a:p>
          <a:p>
            <a:pPr marL="0" indent="0">
              <a:spcAft>
                <a:spcPts val="1200"/>
              </a:spcAft>
              <a:buNone/>
            </a:pPr>
            <a:r>
              <a:rPr lang="en-US" b="1" dirty="0">
                <a:solidFill>
                  <a:schemeClr val="accent2"/>
                </a:solidFill>
              </a:rPr>
              <a:t>Demonstrate: </a:t>
            </a:r>
            <a:r>
              <a:rPr lang="en-US" dirty="0"/>
              <a:t>What entry does </a:t>
            </a:r>
            <a:r>
              <a:rPr lang="en-US" dirty="0" err="1"/>
              <a:t>Yazici</a:t>
            </a:r>
            <a:r>
              <a:rPr lang="en-US" dirty="0"/>
              <a:t> make on November 9?</a:t>
            </a:r>
          </a:p>
        </p:txBody>
      </p:sp>
      <p:sp>
        <p:nvSpPr>
          <p:cNvPr id="7" name="Content Placeholder 5">
            <a:extLst>
              <a:ext uri="{FF2B5EF4-FFF2-40B4-BE49-F238E27FC236}">
                <a16:creationId xmlns:a16="http://schemas.microsoft.com/office/drawing/2014/main" id="{00EA0957-79EB-756F-E754-EA1137E96D6F}"/>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7571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7BB1-FD95-2E9B-0E58-72BE7DDBCF5E}"/>
              </a:ext>
            </a:extLst>
          </p:cNvPr>
          <p:cNvSpPr>
            <a:spLocks noGrp="1"/>
          </p:cNvSpPr>
          <p:nvPr>
            <p:ph type="title"/>
          </p:nvPr>
        </p:nvSpPr>
        <p:spPr/>
        <p:txBody>
          <a:bodyPr/>
          <a:lstStyle/>
          <a:p>
            <a:r>
              <a:rPr lang="en-IN" dirty="0"/>
              <a:t>Accounts, Debits, and Credits </a:t>
            </a:r>
          </a:p>
        </p:txBody>
      </p:sp>
      <p:sp>
        <p:nvSpPr>
          <p:cNvPr id="4" name="Content Placeholder 3">
            <a:extLst>
              <a:ext uri="{FF2B5EF4-FFF2-40B4-BE49-F238E27FC236}">
                <a16:creationId xmlns:a16="http://schemas.microsoft.com/office/drawing/2014/main" id="{FACC4E29-4C0B-BAEE-42E7-49CFFAF7AD1A}"/>
              </a:ext>
            </a:extLst>
          </p:cNvPr>
          <p:cNvSpPr>
            <a:spLocks noGrp="1"/>
          </p:cNvSpPr>
          <p:nvPr>
            <p:ph sz="quarter" idx="12"/>
          </p:nvPr>
        </p:nvSpPr>
        <p:spPr>
          <a:xfrm>
            <a:off x="513862" y="1167063"/>
            <a:ext cx="8115301" cy="1985211"/>
          </a:xfrm>
        </p:spPr>
        <p:txBody>
          <a:bodyPr>
            <a:noAutofit/>
          </a:bodyPr>
          <a:lstStyle/>
          <a:p>
            <a:pPr marL="0" lvl="2" indent="0">
              <a:lnSpc>
                <a:spcPct val="100000"/>
              </a:lnSpc>
              <a:buClr>
                <a:srgbClr val="990000"/>
              </a:buClr>
              <a:buSzPct val="100000"/>
              <a:buNone/>
            </a:pPr>
            <a:r>
              <a:rPr lang="en-US" sz="2800" b="1" dirty="0">
                <a:solidFill>
                  <a:schemeClr val="accent2"/>
                </a:solidFill>
              </a:rPr>
              <a:t>The Account</a:t>
            </a:r>
          </a:p>
          <a:p>
            <a:pPr marL="0" lvl="2" indent="0">
              <a:lnSpc>
                <a:spcPct val="100000"/>
              </a:lnSpc>
              <a:buClr>
                <a:srgbClr val="990000"/>
              </a:buClr>
              <a:buSzPct val="100000"/>
              <a:buNone/>
            </a:pPr>
            <a:r>
              <a:rPr lang="en-US" sz="2000" dirty="0"/>
              <a:t>An </a:t>
            </a:r>
            <a:r>
              <a:rPr lang="en-US" sz="2000" b="1" dirty="0">
                <a:solidFill>
                  <a:schemeClr val="accent2"/>
                </a:solidFill>
              </a:rPr>
              <a:t>account</a:t>
            </a:r>
            <a:r>
              <a:rPr lang="en-US" sz="2000" b="1" dirty="0"/>
              <a:t> </a:t>
            </a:r>
            <a:r>
              <a:rPr lang="en-US" sz="2000" dirty="0"/>
              <a:t>is an individual accounting record of increases and decreases in a specific asset, liability, or equity item. </a:t>
            </a:r>
          </a:p>
          <a:p>
            <a:pPr marL="0" lvl="2" indent="0">
              <a:lnSpc>
                <a:spcPct val="100000"/>
              </a:lnSpc>
              <a:buClr>
                <a:srgbClr val="990000"/>
              </a:buClr>
              <a:buSzPct val="100000"/>
              <a:buNone/>
            </a:pPr>
            <a:r>
              <a:rPr lang="en-US" sz="2000" dirty="0"/>
              <a:t>In its simplest form, an account consists of three parts: </a:t>
            </a:r>
          </a:p>
          <a:p>
            <a:pPr marL="0" lvl="2" indent="0">
              <a:lnSpc>
                <a:spcPct val="100000"/>
              </a:lnSpc>
              <a:buClr>
                <a:srgbClr val="990000"/>
              </a:buClr>
              <a:buSzPct val="100000"/>
              <a:buNone/>
            </a:pPr>
            <a:r>
              <a:rPr lang="en-US" sz="2000" dirty="0"/>
              <a:t>(1) a title, (2) a </a:t>
            </a:r>
            <a:r>
              <a:rPr lang="en-US" sz="2000" dirty="0">
                <a:solidFill>
                  <a:srgbClr val="FF0000"/>
                </a:solidFill>
              </a:rPr>
              <a:t>left or debit side </a:t>
            </a:r>
            <a:r>
              <a:rPr lang="en-US" sz="2000" dirty="0"/>
              <a:t>(</a:t>
            </a:r>
            <a:r>
              <a:rPr lang="en-US" sz="2000" b="1" dirty="0">
                <a:solidFill>
                  <a:schemeClr val="accent2"/>
                </a:solidFill>
              </a:rPr>
              <a:t>Dr.</a:t>
            </a:r>
            <a:r>
              <a:rPr lang="en-US" sz="2000" dirty="0"/>
              <a:t>), and (3) a </a:t>
            </a:r>
            <a:r>
              <a:rPr lang="en-US" sz="2000" dirty="0">
                <a:solidFill>
                  <a:srgbClr val="FF0000"/>
                </a:solidFill>
              </a:rPr>
              <a:t>right or credit side </a:t>
            </a:r>
            <a:r>
              <a:rPr lang="en-US" sz="2000" dirty="0"/>
              <a:t>(</a:t>
            </a:r>
            <a:r>
              <a:rPr lang="en-US" sz="2000" b="1" dirty="0">
                <a:solidFill>
                  <a:schemeClr val="accent2"/>
                </a:solidFill>
              </a:rPr>
              <a:t>Cr.</a:t>
            </a:r>
            <a:r>
              <a:rPr lang="en-US" sz="2000" dirty="0"/>
              <a:t>). </a:t>
            </a:r>
          </a:p>
        </p:txBody>
      </p:sp>
      <p:pic>
        <p:nvPicPr>
          <p:cNvPr id="14" name="Picture Placeholder 13" descr="A diagram of a T-account (in account form) indicating the title of the account on the top. On the left is the debit side and on the right is the credit side. ">
            <a:extLst>
              <a:ext uri="{FF2B5EF4-FFF2-40B4-BE49-F238E27FC236}">
                <a16:creationId xmlns:a16="http://schemas.microsoft.com/office/drawing/2014/main" id="{738CB946-2F88-4DCE-140E-FB7C6A40BA2E}"/>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tretch/>
        </p:blipFill>
        <p:spPr>
          <a:xfrm>
            <a:off x="2262434" y="3266501"/>
            <a:ext cx="4696918" cy="1828889"/>
          </a:xfrm>
          <a:prstGeom prst="rect">
            <a:avLst/>
          </a:prstGeom>
        </p:spPr>
      </p:pic>
      <p:sp>
        <p:nvSpPr>
          <p:cNvPr id="8" name="Content Placeholder 7">
            <a:extLst>
              <a:ext uri="{FF2B5EF4-FFF2-40B4-BE49-F238E27FC236}">
                <a16:creationId xmlns:a16="http://schemas.microsoft.com/office/drawing/2014/main" id="{E2D9EE58-3D48-9DA9-C3BC-050C0A3F67AA}"/>
              </a:ext>
            </a:extLst>
          </p:cNvPr>
          <p:cNvSpPr>
            <a:spLocks noGrp="1"/>
          </p:cNvSpPr>
          <p:nvPr>
            <p:ph sz="quarter" idx="18"/>
          </p:nvPr>
        </p:nvSpPr>
        <p:spPr>
          <a:xfrm>
            <a:off x="513862" y="5209617"/>
            <a:ext cx="8461696" cy="1094233"/>
          </a:xfrm>
        </p:spPr>
        <p:txBody>
          <a:bodyPr>
            <a:noAutofit/>
          </a:bodyPr>
          <a:lstStyle/>
          <a:p>
            <a:pPr marL="0" indent="0">
              <a:buNone/>
            </a:pPr>
            <a:r>
              <a:rPr lang="en-CA" sz="2000" b="1" dirty="0"/>
              <a:t>Illustration 2.1: </a:t>
            </a:r>
            <a:r>
              <a:rPr lang="en-CA" sz="2000" dirty="0"/>
              <a:t>Basic form of account</a:t>
            </a:r>
          </a:p>
          <a:p>
            <a:pPr marL="360363" indent="0">
              <a:buNone/>
            </a:pPr>
            <a:r>
              <a:rPr lang="en-US" sz="2000" i="1" dirty="0"/>
              <a:t>Note:</a:t>
            </a:r>
            <a:r>
              <a:rPr lang="en-US" sz="2000" dirty="0"/>
              <a:t> Whenever we are referring to a specific account, we capitalize the name.</a:t>
            </a:r>
          </a:p>
        </p:txBody>
      </p:sp>
      <p:sp>
        <p:nvSpPr>
          <p:cNvPr id="11" name="Content Placeholder 5">
            <a:extLst>
              <a:ext uri="{FF2B5EF4-FFF2-40B4-BE49-F238E27FC236}">
                <a16:creationId xmlns:a16="http://schemas.microsoft.com/office/drawing/2014/main" id="{7B4A3C8B-1947-FBA4-3B11-4D0A9D09578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2137217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4850B-D9E0-6C91-88BA-53DD22A644D2}"/>
              </a:ext>
            </a:extLst>
          </p:cNvPr>
          <p:cNvSpPr>
            <a:spLocks noGrp="1"/>
          </p:cNvSpPr>
          <p:nvPr>
            <p:ph type="title"/>
          </p:nvPr>
        </p:nvSpPr>
        <p:spPr/>
        <p:txBody>
          <a:bodyPr/>
          <a:lstStyle/>
          <a:p>
            <a:r>
              <a:rPr lang="en-IN" dirty="0"/>
              <a:t>Salary Payment Example – Solution </a:t>
            </a:r>
          </a:p>
        </p:txBody>
      </p:sp>
      <p:graphicFrame>
        <p:nvGraphicFramePr>
          <p:cNvPr id="5" name="Table 16">
            <a:extLst>
              <a:ext uri="{FF2B5EF4-FFF2-40B4-BE49-F238E27FC236}">
                <a16:creationId xmlns:a16="http://schemas.microsoft.com/office/drawing/2014/main" id="{A6B813EE-A05F-187B-B602-13232444811C}"/>
              </a:ext>
            </a:extLst>
          </p:cNvPr>
          <p:cNvGraphicFramePr>
            <a:graphicFrameLocks noGrp="1"/>
          </p:cNvGraphicFramePr>
          <p:nvPr>
            <p:ph type="tbl" sz="quarter" idx="19"/>
          </p:nvPr>
        </p:nvGraphicFramePr>
        <p:xfrm>
          <a:off x="413956" y="2343150"/>
          <a:ext cx="5295076" cy="1249680"/>
        </p:xfrm>
        <a:graphic>
          <a:graphicData uri="http://schemas.openxmlformats.org/drawingml/2006/table">
            <a:tbl>
              <a:tblPr firstRow="1" bandRow="1">
                <a:tableStyleId>{2D5ABB26-0587-4C30-8999-92F81FD0307C}</a:tableStyleId>
              </a:tblPr>
              <a:tblGrid>
                <a:gridCol w="741172">
                  <a:extLst>
                    <a:ext uri="{9D8B030D-6E8A-4147-A177-3AD203B41FA5}">
                      <a16:colId xmlns:a16="http://schemas.microsoft.com/office/drawing/2014/main" val="3452109719"/>
                    </a:ext>
                  </a:extLst>
                </a:gridCol>
                <a:gridCol w="3168968">
                  <a:extLst>
                    <a:ext uri="{9D8B030D-6E8A-4147-A177-3AD203B41FA5}">
                      <a16:colId xmlns:a16="http://schemas.microsoft.com/office/drawing/2014/main" val="1853719652"/>
                    </a:ext>
                  </a:extLst>
                </a:gridCol>
                <a:gridCol w="692468">
                  <a:extLst>
                    <a:ext uri="{9D8B030D-6E8A-4147-A177-3AD203B41FA5}">
                      <a16:colId xmlns:a16="http://schemas.microsoft.com/office/drawing/2014/main" val="1952864569"/>
                    </a:ext>
                  </a:extLst>
                </a:gridCol>
                <a:gridCol w="692468">
                  <a:extLst>
                    <a:ext uri="{9D8B030D-6E8A-4147-A177-3AD203B41FA5}">
                      <a16:colId xmlns:a16="http://schemas.microsoft.com/office/drawing/2014/main" val="2331192000"/>
                    </a:ext>
                  </a:extLst>
                </a:gridCol>
              </a:tblGrid>
              <a:tr h="0">
                <a:tc>
                  <a:txBody>
                    <a:bodyPr/>
                    <a:lstStyle/>
                    <a:p>
                      <a:r>
                        <a:rPr lang="en-IN" sz="1600" dirty="0"/>
                        <a:t>Nov. 9</a:t>
                      </a:r>
                    </a:p>
                  </a:txBody>
                  <a:tcPr>
                    <a:lnR w="12700" cap="flat" cmpd="sng" algn="ctr">
                      <a:solidFill>
                        <a:schemeClr val="tx1"/>
                      </a:solidFill>
                      <a:prstDash val="solid"/>
                      <a:round/>
                      <a:headEnd type="none" w="med" len="med"/>
                      <a:tailEnd type="none" w="med" len="med"/>
                    </a:lnR>
                  </a:tcPr>
                </a:tc>
                <a:tc>
                  <a:txBody>
                    <a:bodyPr/>
                    <a:lstStyle/>
                    <a:p>
                      <a:r>
                        <a:rPr lang="en-IN" sz="1600" dirty="0"/>
                        <a:t>Salaries and Wages Payable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600" dirty="0"/>
                        <a:t>1,200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sz="160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76244257"/>
                  </a:ext>
                </a:extLst>
              </a:tr>
              <a:tr h="0">
                <a:tc>
                  <a:txBody>
                    <a:bodyPr/>
                    <a:lstStyle/>
                    <a:p>
                      <a:endParaRPr lang="en-IN" sz="1600" dirty="0"/>
                    </a:p>
                  </a:txBody>
                  <a:tcPr>
                    <a:lnR w="12700" cap="flat" cmpd="sng" algn="ctr">
                      <a:solidFill>
                        <a:schemeClr val="tx1"/>
                      </a:solidFill>
                      <a:prstDash val="solid"/>
                      <a:round/>
                      <a:headEnd type="none" w="med" len="med"/>
                      <a:tailEnd type="none" w="med" len="med"/>
                    </a:lnR>
                  </a:tcPr>
                </a:tc>
                <a:tc>
                  <a:txBody>
                    <a:bodyPr/>
                    <a:lstStyle/>
                    <a:p>
                      <a:r>
                        <a:rPr lang="en-IN" sz="1600" dirty="0"/>
                        <a:t>Salaries and Wages Expense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600" dirty="0"/>
                        <a:t>2,800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sz="16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5803518"/>
                  </a:ext>
                </a:extLst>
              </a:tr>
              <a:tr h="0">
                <a:tc>
                  <a:txBody>
                    <a:bodyPr/>
                    <a:lstStyle/>
                    <a:p>
                      <a:endParaRPr lang="en-IN" sz="1600"/>
                    </a:p>
                  </a:txBody>
                  <a:tcPr>
                    <a:lnR w="12700" cap="flat" cmpd="sng" algn="ctr">
                      <a:solidFill>
                        <a:schemeClr val="tx1"/>
                      </a:solidFill>
                      <a:prstDash val="solid"/>
                      <a:round/>
                      <a:headEnd type="none" w="med" len="med"/>
                      <a:tailEnd type="none" w="med" len="med"/>
                    </a:lnR>
                  </a:tcPr>
                </a:tc>
                <a:tc>
                  <a:txBody>
                    <a:bodyPr/>
                    <a:lstStyle/>
                    <a:p>
                      <a:pPr marL="0" indent="176213"/>
                      <a:r>
                        <a:rPr lang="en-IN" sz="1600" dirty="0"/>
                        <a:t>Cash</a:t>
                      </a:r>
                    </a:p>
                    <a:p>
                      <a:pPr marL="0" marR="0" lvl="0" indent="360363" algn="l" defTabSz="685800" rtl="0" eaLnBrk="1" fontAlgn="auto" latinLnBrk="0" hangingPunct="1">
                        <a:lnSpc>
                          <a:spcPct val="100000"/>
                        </a:lnSpc>
                        <a:spcBef>
                          <a:spcPts val="0"/>
                        </a:spcBef>
                        <a:spcAft>
                          <a:spcPts val="0"/>
                        </a:spcAft>
                        <a:buClrTx/>
                        <a:buSzTx/>
                        <a:buFontTx/>
                        <a:buNone/>
                        <a:tabLst/>
                        <a:defRPr/>
                      </a:pPr>
                      <a:r>
                        <a:rPr lang="en-IN" sz="1600" dirty="0"/>
                        <a:t>(To record November 9 payroll)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600" dirty="0"/>
                        <a:t>4,000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73514766"/>
                  </a:ext>
                </a:extLst>
              </a:tr>
            </a:tbl>
          </a:graphicData>
        </a:graphic>
      </p:graphicFrame>
      <p:pic>
        <p:nvPicPr>
          <p:cNvPr id="14" name="Picture Placeholder 7" descr="An illustration of a text box with an equation, A equals to L plus E. Under A, a decrease of 4,000 is recorded, along with 1,200 decrease under L, and a decrease of 2,800 under E. Just below is a downward arrow labeled as &quot;Cash flows: decrease 4,000.&quot;">
            <a:extLst>
              <a:ext uri="{FF2B5EF4-FFF2-40B4-BE49-F238E27FC236}">
                <a16:creationId xmlns:a16="http://schemas.microsoft.com/office/drawing/2014/main" id="{4865A194-562A-485B-8122-57651354E0A9}"/>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tretch>
            <a:fillRect/>
          </a:stretch>
        </p:blipFill>
        <p:spPr>
          <a:xfrm>
            <a:off x="5808894" y="2179320"/>
            <a:ext cx="2921150" cy="2146410"/>
          </a:xfrm>
          <a:prstGeom prst="rect">
            <a:avLst/>
          </a:prstGeom>
        </p:spPr>
      </p:pic>
      <p:sp>
        <p:nvSpPr>
          <p:cNvPr id="6" name="Content Placeholder 5">
            <a:extLst>
              <a:ext uri="{FF2B5EF4-FFF2-40B4-BE49-F238E27FC236}">
                <a16:creationId xmlns:a16="http://schemas.microsoft.com/office/drawing/2014/main" id="{C6618E8C-90AF-25EA-A268-8CCBA52BB948}"/>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003532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EDEBB-651F-9EF3-2E00-96ABA0156C88}"/>
              </a:ext>
            </a:extLst>
          </p:cNvPr>
          <p:cNvSpPr>
            <a:spLocks noGrp="1"/>
          </p:cNvSpPr>
          <p:nvPr>
            <p:ph type="title"/>
          </p:nvPr>
        </p:nvSpPr>
        <p:spPr/>
        <p:txBody>
          <a:bodyPr/>
          <a:lstStyle/>
          <a:p>
            <a:r>
              <a:rPr lang="en-IN" dirty="0"/>
              <a:t>Accrued Expenses Summary</a:t>
            </a:r>
          </a:p>
        </p:txBody>
      </p:sp>
      <p:sp>
        <p:nvSpPr>
          <p:cNvPr id="4" name="Content Placeholder 3">
            <a:extLst>
              <a:ext uri="{FF2B5EF4-FFF2-40B4-BE49-F238E27FC236}">
                <a16:creationId xmlns:a16="http://schemas.microsoft.com/office/drawing/2014/main" id="{E65C0E7F-102C-7043-1E55-2F18E917901D}"/>
              </a:ext>
            </a:extLst>
          </p:cNvPr>
          <p:cNvSpPr>
            <a:spLocks noGrp="1"/>
          </p:cNvSpPr>
          <p:nvPr>
            <p:ph sz="quarter" idx="12"/>
          </p:nvPr>
        </p:nvSpPr>
        <p:spPr>
          <a:xfrm>
            <a:off x="513862" y="2158815"/>
            <a:ext cx="8115301" cy="463352"/>
          </a:xfrm>
        </p:spPr>
        <p:txBody>
          <a:bodyPr>
            <a:normAutofit fontScale="92500" lnSpcReduction="10000"/>
          </a:bodyPr>
          <a:lstStyle/>
          <a:p>
            <a:pPr marL="0" indent="0" algn="ctr">
              <a:buNone/>
            </a:pPr>
            <a:r>
              <a:rPr lang="en-IN" b="1" dirty="0"/>
              <a:t>Accounting for Accrued Expenses</a:t>
            </a:r>
          </a:p>
        </p:txBody>
      </p:sp>
      <p:graphicFrame>
        <p:nvGraphicFramePr>
          <p:cNvPr id="16" name="Table 16">
            <a:extLst>
              <a:ext uri="{FF2B5EF4-FFF2-40B4-BE49-F238E27FC236}">
                <a16:creationId xmlns:a16="http://schemas.microsoft.com/office/drawing/2014/main" id="{8BFF5395-212B-C7CE-D504-8738F68EF95F}"/>
              </a:ext>
            </a:extLst>
          </p:cNvPr>
          <p:cNvGraphicFramePr>
            <a:graphicFrameLocks noGrp="1"/>
          </p:cNvGraphicFramePr>
          <p:nvPr>
            <p:ph type="tbl" sz="quarter" idx="19"/>
          </p:nvPr>
        </p:nvGraphicFramePr>
        <p:xfrm>
          <a:off x="576105" y="2706847"/>
          <a:ext cx="7991790" cy="1828800"/>
        </p:xfrm>
        <a:graphic>
          <a:graphicData uri="http://schemas.openxmlformats.org/drawingml/2006/table">
            <a:tbl>
              <a:tblPr firstRow="1" bandRow="1">
                <a:tableStyleId>{5940675A-B579-460E-94D1-54222C63F5DA}</a:tableStyleId>
              </a:tblPr>
              <a:tblGrid>
                <a:gridCol w="2084372">
                  <a:extLst>
                    <a:ext uri="{9D8B030D-6E8A-4147-A177-3AD203B41FA5}">
                      <a16:colId xmlns:a16="http://schemas.microsoft.com/office/drawing/2014/main" val="1886643021"/>
                    </a:ext>
                  </a:extLst>
                </a:gridCol>
                <a:gridCol w="1906918">
                  <a:extLst>
                    <a:ext uri="{9D8B030D-6E8A-4147-A177-3AD203B41FA5}">
                      <a16:colId xmlns:a16="http://schemas.microsoft.com/office/drawing/2014/main" val="218381495"/>
                    </a:ext>
                  </a:extLst>
                </a:gridCol>
                <a:gridCol w="2423160">
                  <a:extLst>
                    <a:ext uri="{9D8B030D-6E8A-4147-A177-3AD203B41FA5}">
                      <a16:colId xmlns:a16="http://schemas.microsoft.com/office/drawing/2014/main" val="1128030005"/>
                    </a:ext>
                  </a:extLst>
                </a:gridCol>
                <a:gridCol w="1577340">
                  <a:extLst>
                    <a:ext uri="{9D8B030D-6E8A-4147-A177-3AD203B41FA5}">
                      <a16:colId xmlns:a16="http://schemas.microsoft.com/office/drawing/2014/main" val="4151292645"/>
                    </a:ext>
                  </a:extLst>
                </a:gridCol>
              </a:tblGrid>
              <a:tr h="162173">
                <a:tc>
                  <a:txBody>
                    <a:bodyPr/>
                    <a:lstStyle/>
                    <a:p>
                      <a:pPr algn="ctr"/>
                      <a:r>
                        <a:rPr lang="en-IN" sz="1800" b="1" dirty="0"/>
                        <a:t>Examples</a:t>
                      </a:r>
                    </a:p>
                  </a:txBody>
                  <a:tcPr anchor="b"/>
                </a:tc>
                <a:tc>
                  <a:txBody>
                    <a:bodyPr/>
                    <a:lstStyle/>
                    <a:p>
                      <a:pPr algn="ctr"/>
                      <a:r>
                        <a:rPr lang="en-IN" sz="1800" b="1" dirty="0"/>
                        <a:t>Reason for Adjustment</a:t>
                      </a:r>
                    </a:p>
                  </a:txBody>
                  <a:tcPr anchor="b"/>
                </a:tc>
                <a:tc>
                  <a:txBody>
                    <a:bodyPr/>
                    <a:lstStyle/>
                    <a:p>
                      <a:pPr algn="ctr"/>
                      <a:r>
                        <a:rPr lang="en-IN" sz="1800" b="1" dirty="0"/>
                        <a:t>Accounts Before Adjustment</a:t>
                      </a:r>
                    </a:p>
                  </a:txBody>
                  <a:tcPr anchor="b"/>
                </a:tc>
                <a:tc>
                  <a:txBody>
                    <a:bodyPr/>
                    <a:lstStyle/>
                    <a:p>
                      <a:pPr algn="ctr"/>
                      <a:r>
                        <a:rPr lang="en-IN" sz="1800" b="1" dirty="0"/>
                        <a:t>Adjusting Entry</a:t>
                      </a:r>
                    </a:p>
                  </a:txBody>
                  <a:tcPr anchor="b"/>
                </a:tc>
                <a:extLst>
                  <a:ext uri="{0D108BD9-81ED-4DB2-BD59-A6C34878D82A}">
                    <a16:rowId xmlns:a16="http://schemas.microsoft.com/office/drawing/2014/main" val="3976032739"/>
                  </a:ext>
                </a:extLst>
              </a:tr>
              <a:tr h="0">
                <a:tc>
                  <a:txBody>
                    <a:bodyPr/>
                    <a:lstStyle/>
                    <a:p>
                      <a:r>
                        <a:rPr lang="en-IN" sz="1800" dirty="0"/>
                        <a:t>Interest, salaries</a:t>
                      </a:r>
                    </a:p>
                  </a:txBody>
                  <a:tcPr/>
                </a:tc>
                <a:tc>
                  <a:txBody>
                    <a:bodyPr/>
                    <a:lstStyle/>
                    <a:p>
                      <a:r>
                        <a:rPr lang="en-IN" sz="1800" dirty="0"/>
                        <a:t>Expenses have been incurred but not yet paid in cash or recorded.</a:t>
                      </a:r>
                    </a:p>
                  </a:txBody>
                  <a:tcPr/>
                </a:tc>
                <a:tc>
                  <a:txBody>
                    <a:bodyPr/>
                    <a:lstStyle/>
                    <a:p>
                      <a:r>
                        <a:rPr lang="en-IN" sz="1800" dirty="0"/>
                        <a:t>Expenses understated.</a:t>
                      </a:r>
                    </a:p>
                    <a:p>
                      <a:r>
                        <a:rPr lang="en-IN" sz="1800" dirty="0"/>
                        <a:t>Liabilities understated.</a:t>
                      </a:r>
                    </a:p>
                  </a:txBody>
                  <a:tcPr/>
                </a:tc>
                <a:tc>
                  <a:txBody>
                    <a:bodyPr/>
                    <a:lstStyle/>
                    <a:p>
                      <a:r>
                        <a:rPr lang="en-IN" sz="1800" dirty="0" err="1"/>
                        <a:t>Dr.</a:t>
                      </a:r>
                      <a:r>
                        <a:rPr lang="en-IN" sz="1800" dirty="0"/>
                        <a:t> Expenses</a:t>
                      </a:r>
                    </a:p>
                    <a:p>
                      <a:pPr marL="0" indent="176213"/>
                      <a:r>
                        <a:rPr lang="en-IN" sz="1800" dirty="0"/>
                        <a:t>Cr. Liabilities</a:t>
                      </a:r>
                    </a:p>
                  </a:txBody>
                  <a:tcPr/>
                </a:tc>
                <a:extLst>
                  <a:ext uri="{0D108BD9-81ED-4DB2-BD59-A6C34878D82A}">
                    <a16:rowId xmlns:a16="http://schemas.microsoft.com/office/drawing/2014/main" val="2999854349"/>
                  </a:ext>
                </a:extLst>
              </a:tr>
            </a:tbl>
          </a:graphicData>
        </a:graphic>
      </p:graphicFrame>
      <p:sp>
        <p:nvSpPr>
          <p:cNvPr id="9" name="Content Placeholder 8">
            <a:extLst>
              <a:ext uri="{FF2B5EF4-FFF2-40B4-BE49-F238E27FC236}">
                <a16:creationId xmlns:a16="http://schemas.microsoft.com/office/drawing/2014/main" id="{6C8A98D9-5879-0941-F02E-6855D44F58D0}"/>
              </a:ext>
            </a:extLst>
          </p:cNvPr>
          <p:cNvSpPr>
            <a:spLocks noGrp="1"/>
          </p:cNvSpPr>
          <p:nvPr>
            <p:ph sz="quarter" idx="18"/>
          </p:nvPr>
        </p:nvSpPr>
        <p:spPr>
          <a:xfrm>
            <a:off x="554839" y="5355377"/>
            <a:ext cx="8037512" cy="463352"/>
          </a:xfrm>
        </p:spPr>
        <p:txBody>
          <a:bodyPr>
            <a:noAutofit/>
          </a:bodyPr>
          <a:lstStyle/>
          <a:p>
            <a:pPr marL="0" indent="0">
              <a:buNone/>
            </a:pPr>
            <a:r>
              <a:rPr lang="en-GB" sz="2200" b="1" dirty="0"/>
              <a:t>Illustration 3.22 </a:t>
            </a:r>
            <a:r>
              <a:rPr lang="en-GB" sz="2200" dirty="0"/>
              <a:t>Accounting for accrued expenses</a:t>
            </a:r>
          </a:p>
        </p:txBody>
      </p:sp>
      <p:sp>
        <p:nvSpPr>
          <p:cNvPr id="15" name="Content Placeholder 5">
            <a:extLst>
              <a:ext uri="{FF2B5EF4-FFF2-40B4-BE49-F238E27FC236}">
                <a16:creationId xmlns:a16="http://schemas.microsoft.com/office/drawing/2014/main" id="{42C5A9C0-0109-F527-007D-32CC106EE9C1}"/>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1300501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Adjusting Entries Reminders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447675" indent="-447675">
              <a:buFont typeface="+mj-lt"/>
              <a:buAutoNum type="arabicParenR"/>
            </a:pPr>
            <a:r>
              <a:rPr lang="en-US" dirty="0"/>
              <a:t>Adjusting entries should not involve debits or credits to Cash.</a:t>
            </a:r>
          </a:p>
          <a:p>
            <a:pPr marL="447675" indent="-447675">
              <a:buFont typeface="+mj-lt"/>
              <a:buAutoNum type="arabicParenR"/>
            </a:pPr>
            <a:r>
              <a:rPr lang="en-US" dirty="0"/>
              <a:t>Evaluate whether the adjustment makes sense. For example, an adjustment to recognize supplies used should increase Supplies Expense.</a:t>
            </a:r>
          </a:p>
          <a:p>
            <a:pPr marL="447675" indent="-447675">
              <a:buFont typeface="+mj-lt"/>
              <a:buAutoNum type="arabicParenR"/>
            </a:pPr>
            <a:r>
              <a:rPr lang="en-US" dirty="0"/>
              <a:t>Double-check all computations.</a:t>
            </a:r>
          </a:p>
          <a:p>
            <a:pPr marL="447675" indent="-447675">
              <a:buFont typeface="+mj-lt"/>
              <a:buAutoNum type="arabicParenR"/>
            </a:pPr>
            <a:r>
              <a:rPr lang="en-US" dirty="0"/>
              <a:t>Each adjusting entry affects one statement of financial position account and one income statement account.</a:t>
            </a:r>
          </a:p>
        </p:txBody>
      </p:sp>
      <p:sp>
        <p:nvSpPr>
          <p:cNvPr id="7" name="Content Placeholder 5">
            <a:extLst>
              <a:ext uri="{FF2B5EF4-FFF2-40B4-BE49-F238E27FC236}">
                <a16:creationId xmlns:a16="http://schemas.microsoft.com/office/drawing/2014/main" id="{3F890A12-2C17-C513-5B46-244BFB1784FF}"/>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7747242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BCC3BA-B985-4C82-3B84-F7DB5235F9F4}"/>
              </a:ext>
            </a:extLst>
          </p:cNvPr>
          <p:cNvSpPr>
            <a:spLocks noGrp="1"/>
          </p:cNvSpPr>
          <p:nvPr>
            <p:ph type="title"/>
          </p:nvPr>
        </p:nvSpPr>
        <p:spPr/>
        <p:txBody>
          <a:bodyPr/>
          <a:lstStyle/>
          <a:p>
            <a:r>
              <a:rPr lang="en-IN" dirty="0"/>
              <a:t>Summary of Basic Relationships</a:t>
            </a:r>
          </a:p>
        </p:txBody>
      </p:sp>
      <p:graphicFrame>
        <p:nvGraphicFramePr>
          <p:cNvPr id="13" name="Table 14">
            <a:extLst>
              <a:ext uri="{FF2B5EF4-FFF2-40B4-BE49-F238E27FC236}">
                <a16:creationId xmlns:a16="http://schemas.microsoft.com/office/drawing/2014/main" id="{E46E159C-6962-5B97-D47D-5BFAD9FFA59C}"/>
              </a:ext>
            </a:extLst>
          </p:cNvPr>
          <p:cNvGraphicFramePr>
            <a:graphicFrameLocks noGrp="1"/>
          </p:cNvGraphicFramePr>
          <p:nvPr>
            <p:ph type="tbl" sz="quarter" idx="19"/>
          </p:nvPr>
        </p:nvGraphicFramePr>
        <p:xfrm>
          <a:off x="833121" y="1859280"/>
          <a:ext cx="7477758" cy="2931160"/>
        </p:xfrm>
        <a:graphic>
          <a:graphicData uri="http://schemas.openxmlformats.org/drawingml/2006/table">
            <a:tbl>
              <a:tblPr firstRow="1" bandRow="1"/>
              <a:tblGrid>
                <a:gridCol w="2306319">
                  <a:extLst>
                    <a:ext uri="{9D8B030D-6E8A-4147-A177-3AD203B41FA5}">
                      <a16:colId xmlns:a16="http://schemas.microsoft.com/office/drawing/2014/main" val="256010879"/>
                    </a:ext>
                  </a:extLst>
                </a:gridCol>
                <a:gridCol w="2678853">
                  <a:extLst>
                    <a:ext uri="{9D8B030D-6E8A-4147-A177-3AD203B41FA5}">
                      <a16:colId xmlns:a16="http://schemas.microsoft.com/office/drawing/2014/main" val="321131534"/>
                    </a:ext>
                  </a:extLst>
                </a:gridCol>
                <a:gridCol w="2492586">
                  <a:extLst>
                    <a:ext uri="{9D8B030D-6E8A-4147-A177-3AD203B41FA5}">
                      <a16:colId xmlns:a16="http://schemas.microsoft.com/office/drawing/2014/main" val="1354123272"/>
                    </a:ext>
                  </a:extLst>
                </a:gridCol>
              </a:tblGrid>
              <a:tr h="370840">
                <a:tc>
                  <a:txBody>
                    <a:bodyPr/>
                    <a:lstStyle/>
                    <a:p>
                      <a:r>
                        <a:rPr lang="en-GB" sz="1600" b="1"/>
                        <a:t>Type of Adjustment</a:t>
                      </a:r>
                      <a:endParaRPr lang="en-IN" sz="1600" b="1" dirty="0"/>
                    </a:p>
                  </a:txBody>
                  <a:tcPr/>
                </a:tc>
                <a:tc>
                  <a:txBody>
                    <a:bodyPr/>
                    <a:lstStyle/>
                    <a:p>
                      <a:r>
                        <a:rPr lang="en-GB" sz="1600" b="1"/>
                        <a:t>Accounts Before Adjustment</a:t>
                      </a:r>
                      <a:endParaRPr lang="en-IN" sz="1600" b="1" dirty="0"/>
                    </a:p>
                  </a:txBody>
                  <a:tcPr/>
                </a:tc>
                <a:tc>
                  <a:txBody>
                    <a:bodyPr/>
                    <a:lstStyle/>
                    <a:p>
                      <a:r>
                        <a:rPr lang="en-GB" sz="1600" b="1" dirty="0"/>
                        <a:t>Adjusting Entry</a:t>
                      </a:r>
                      <a:endParaRPr lang="en-IN" sz="1600" b="1" dirty="0"/>
                    </a:p>
                  </a:txBody>
                  <a:tcPr/>
                </a:tc>
                <a:extLst>
                  <a:ext uri="{0D108BD9-81ED-4DB2-BD59-A6C34878D82A}">
                    <a16:rowId xmlns:a16="http://schemas.microsoft.com/office/drawing/2014/main" val="1766951849"/>
                  </a:ext>
                </a:extLst>
              </a:tr>
              <a:tr h="370840">
                <a:tc>
                  <a:txBody>
                    <a:bodyPr/>
                    <a:lstStyle/>
                    <a:p>
                      <a:r>
                        <a:rPr lang="en-GB" sz="1600" b="1" dirty="0">
                          <a:solidFill>
                            <a:srgbClr val="911121"/>
                          </a:solidFill>
                        </a:rPr>
                        <a:t>Prepaid Expenses </a:t>
                      </a:r>
                      <a:endParaRPr lang="en-IN" sz="1600" b="1" dirty="0">
                        <a:solidFill>
                          <a:srgbClr val="911121"/>
                        </a:solidFill>
                      </a:endParaRPr>
                    </a:p>
                  </a:txBody>
                  <a:tcPr/>
                </a:tc>
                <a:tc>
                  <a:txBody>
                    <a:bodyPr/>
                    <a:lstStyle/>
                    <a:p>
                      <a:pPr marL="182563" indent="0"/>
                      <a:r>
                        <a:rPr lang="en-GB" sz="1600" dirty="0"/>
                        <a:t>Assets overstated.</a:t>
                      </a:r>
                    </a:p>
                    <a:p>
                      <a:pPr marL="182563" indent="0"/>
                      <a:r>
                        <a:rPr lang="en-GB" sz="1600" dirty="0"/>
                        <a:t>Expenses understated.</a:t>
                      </a:r>
                      <a:endParaRPr lang="en-IN" sz="1600" dirty="0"/>
                    </a:p>
                  </a:txBody>
                  <a:tcPr/>
                </a:tc>
                <a:tc>
                  <a:txBody>
                    <a:bodyPr/>
                    <a:lstStyle/>
                    <a:p>
                      <a:r>
                        <a:rPr lang="en-GB" sz="1600" dirty="0" err="1"/>
                        <a:t>Dr.</a:t>
                      </a:r>
                      <a:r>
                        <a:rPr lang="en-GB" sz="1600" dirty="0"/>
                        <a:t> Expenses</a:t>
                      </a:r>
                    </a:p>
                    <a:p>
                      <a:pPr marL="182563" indent="0"/>
                      <a:r>
                        <a:rPr lang="en-GB" sz="1600" dirty="0"/>
                        <a:t>Cr. Assets or </a:t>
                      </a:r>
                    </a:p>
                    <a:p>
                      <a:pPr marL="182563" indent="0"/>
                      <a:r>
                        <a:rPr lang="en-GB" sz="1600" dirty="0"/>
                        <a:t>Contra Assets</a:t>
                      </a:r>
                      <a:endParaRPr lang="en-IN" sz="1600" dirty="0"/>
                    </a:p>
                  </a:txBody>
                  <a:tcPr/>
                </a:tc>
                <a:extLst>
                  <a:ext uri="{0D108BD9-81ED-4DB2-BD59-A6C34878D82A}">
                    <a16:rowId xmlns:a16="http://schemas.microsoft.com/office/drawing/2014/main" val="1233271992"/>
                  </a:ext>
                </a:extLst>
              </a:tr>
              <a:tr h="370840">
                <a:tc>
                  <a:txBody>
                    <a:bodyPr/>
                    <a:lstStyle/>
                    <a:p>
                      <a:r>
                        <a:rPr lang="en-GB" sz="1600" b="1" dirty="0">
                          <a:solidFill>
                            <a:srgbClr val="911121"/>
                          </a:solidFill>
                        </a:rPr>
                        <a:t>Unearned revenues</a:t>
                      </a:r>
                      <a:endParaRPr lang="en-IN" sz="1600" b="1" dirty="0">
                        <a:solidFill>
                          <a:srgbClr val="911121"/>
                        </a:solidFill>
                      </a:endParaRPr>
                    </a:p>
                  </a:txBody>
                  <a:tcPr/>
                </a:tc>
                <a:tc>
                  <a:txBody>
                    <a:bodyPr/>
                    <a:lstStyle/>
                    <a:p>
                      <a:pPr marL="182563" indent="0"/>
                      <a:r>
                        <a:rPr lang="en-GB" sz="1600" dirty="0"/>
                        <a:t>Liabilities overstated.</a:t>
                      </a:r>
                    </a:p>
                    <a:p>
                      <a:pPr marL="182563" indent="0"/>
                      <a:r>
                        <a:rPr lang="en-GB" sz="1600" dirty="0"/>
                        <a:t>Revenues understated.</a:t>
                      </a:r>
                      <a:endParaRPr lang="en-IN" sz="1600" dirty="0"/>
                    </a:p>
                  </a:txBody>
                  <a:tcPr/>
                </a:tc>
                <a:tc>
                  <a:txBody>
                    <a:bodyPr/>
                    <a:lstStyle/>
                    <a:p>
                      <a:r>
                        <a:rPr lang="en-GB" sz="1600" dirty="0" err="1"/>
                        <a:t>Dr.</a:t>
                      </a:r>
                      <a:r>
                        <a:rPr lang="en-GB" sz="1600" dirty="0"/>
                        <a:t> Liabilities</a:t>
                      </a:r>
                    </a:p>
                    <a:p>
                      <a:pPr marL="182563" indent="0"/>
                      <a:r>
                        <a:rPr lang="en-GB" sz="1600" dirty="0"/>
                        <a:t>Cr. Revenues</a:t>
                      </a:r>
                      <a:endParaRPr lang="en-IN" sz="1600" dirty="0"/>
                    </a:p>
                  </a:txBody>
                  <a:tcPr/>
                </a:tc>
                <a:extLst>
                  <a:ext uri="{0D108BD9-81ED-4DB2-BD59-A6C34878D82A}">
                    <a16:rowId xmlns:a16="http://schemas.microsoft.com/office/drawing/2014/main" val="3987921054"/>
                  </a:ext>
                </a:extLst>
              </a:tr>
              <a:tr h="370840">
                <a:tc>
                  <a:txBody>
                    <a:bodyPr/>
                    <a:lstStyle/>
                    <a:p>
                      <a:r>
                        <a:rPr lang="en-GB" sz="1600" b="1" dirty="0">
                          <a:solidFill>
                            <a:srgbClr val="911121"/>
                          </a:solidFill>
                        </a:rPr>
                        <a:t>Accrued revenues</a:t>
                      </a:r>
                      <a:endParaRPr lang="en-IN" sz="1600" b="1" dirty="0">
                        <a:solidFill>
                          <a:srgbClr val="911121"/>
                        </a:solidFill>
                      </a:endParaRPr>
                    </a:p>
                  </a:txBody>
                  <a:tcPr/>
                </a:tc>
                <a:tc>
                  <a:txBody>
                    <a:bodyPr/>
                    <a:lstStyle/>
                    <a:p>
                      <a:pPr marL="182563" indent="0"/>
                      <a:r>
                        <a:rPr lang="en-GB" sz="1600" dirty="0"/>
                        <a:t>Assets understated.</a:t>
                      </a:r>
                    </a:p>
                    <a:p>
                      <a:pPr marL="182563" indent="0"/>
                      <a:r>
                        <a:rPr lang="en-GB" sz="1600" dirty="0"/>
                        <a:t>Revenues understated.</a:t>
                      </a:r>
                      <a:endParaRPr lang="en-IN" sz="1600" dirty="0"/>
                    </a:p>
                  </a:txBody>
                  <a:tcPr/>
                </a:tc>
                <a:tc>
                  <a:txBody>
                    <a:bodyPr/>
                    <a:lstStyle/>
                    <a:p>
                      <a:r>
                        <a:rPr lang="en-GB" sz="1600" dirty="0" err="1"/>
                        <a:t>Dr.</a:t>
                      </a:r>
                      <a:r>
                        <a:rPr lang="en-GB" sz="1600" dirty="0"/>
                        <a:t> Assets</a:t>
                      </a:r>
                    </a:p>
                    <a:p>
                      <a:pPr marL="182563" indent="0"/>
                      <a:r>
                        <a:rPr lang="en-GB" sz="1600" dirty="0"/>
                        <a:t>Cr. Revenues</a:t>
                      </a:r>
                      <a:endParaRPr lang="en-IN" sz="1600" dirty="0"/>
                    </a:p>
                  </a:txBody>
                  <a:tcPr/>
                </a:tc>
                <a:extLst>
                  <a:ext uri="{0D108BD9-81ED-4DB2-BD59-A6C34878D82A}">
                    <a16:rowId xmlns:a16="http://schemas.microsoft.com/office/drawing/2014/main" val="3451779049"/>
                  </a:ext>
                </a:extLst>
              </a:tr>
              <a:tr h="370840">
                <a:tc>
                  <a:txBody>
                    <a:bodyPr/>
                    <a:lstStyle/>
                    <a:p>
                      <a:r>
                        <a:rPr lang="en-GB" sz="1600" b="1" dirty="0">
                          <a:solidFill>
                            <a:srgbClr val="911121"/>
                          </a:solidFill>
                        </a:rPr>
                        <a:t>Accrued expenses</a:t>
                      </a:r>
                      <a:endParaRPr lang="en-IN" sz="1600" b="1" dirty="0">
                        <a:solidFill>
                          <a:srgbClr val="911121"/>
                        </a:solidFill>
                      </a:endParaRPr>
                    </a:p>
                  </a:txBody>
                  <a:tcPr/>
                </a:tc>
                <a:tc>
                  <a:txBody>
                    <a:bodyPr/>
                    <a:lstStyle/>
                    <a:p>
                      <a:pPr marL="182563" indent="0"/>
                      <a:r>
                        <a:rPr lang="en-GB" sz="1600" dirty="0"/>
                        <a:t>Expenses understated.</a:t>
                      </a:r>
                    </a:p>
                    <a:p>
                      <a:pPr marL="182563" indent="0"/>
                      <a:r>
                        <a:rPr lang="en-GB" sz="1600" dirty="0"/>
                        <a:t>Liabilities understated.</a:t>
                      </a:r>
                      <a:endParaRPr lang="en-IN" sz="1600" dirty="0"/>
                    </a:p>
                  </a:txBody>
                  <a:tcPr/>
                </a:tc>
                <a:tc>
                  <a:txBody>
                    <a:bodyPr/>
                    <a:lstStyle/>
                    <a:p>
                      <a:r>
                        <a:rPr lang="en-GB" sz="1600" dirty="0" err="1"/>
                        <a:t>Dr.</a:t>
                      </a:r>
                      <a:r>
                        <a:rPr lang="en-GB" sz="1600" dirty="0"/>
                        <a:t> Expenses</a:t>
                      </a:r>
                    </a:p>
                    <a:p>
                      <a:pPr marL="182563" indent="0"/>
                      <a:r>
                        <a:rPr lang="en-GB" sz="1600" dirty="0"/>
                        <a:t>Cr. Liabilities</a:t>
                      </a:r>
                      <a:endParaRPr lang="en-IN" sz="1600" dirty="0"/>
                    </a:p>
                  </a:txBody>
                  <a:tcPr/>
                </a:tc>
                <a:extLst>
                  <a:ext uri="{0D108BD9-81ED-4DB2-BD59-A6C34878D82A}">
                    <a16:rowId xmlns:a16="http://schemas.microsoft.com/office/drawing/2014/main" val="65066619"/>
                  </a:ext>
                </a:extLst>
              </a:tr>
            </a:tbl>
          </a:graphicData>
        </a:graphic>
      </p:graphicFrame>
      <p:sp>
        <p:nvSpPr>
          <p:cNvPr id="8" name="Content Placeholder 7">
            <a:extLst>
              <a:ext uri="{FF2B5EF4-FFF2-40B4-BE49-F238E27FC236}">
                <a16:creationId xmlns:a16="http://schemas.microsoft.com/office/drawing/2014/main" id="{A1AB90B6-E729-7959-413C-70CEB388FB3C}"/>
              </a:ext>
            </a:extLst>
          </p:cNvPr>
          <p:cNvSpPr>
            <a:spLocks noGrp="1"/>
          </p:cNvSpPr>
          <p:nvPr>
            <p:ph sz="quarter" idx="18"/>
          </p:nvPr>
        </p:nvSpPr>
        <p:spPr>
          <a:xfrm>
            <a:off x="957484" y="5509337"/>
            <a:ext cx="7306829" cy="495111"/>
          </a:xfrm>
        </p:spPr>
        <p:txBody>
          <a:bodyPr>
            <a:normAutofit/>
          </a:bodyPr>
          <a:lstStyle/>
          <a:p>
            <a:pPr marL="0" indent="0">
              <a:buNone/>
            </a:pPr>
            <a:r>
              <a:rPr lang="en-US" sz="2400" b="1" dirty="0"/>
              <a:t>Illustration 3.23 </a:t>
            </a:r>
            <a:r>
              <a:rPr lang="en-US" sz="2400" dirty="0"/>
              <a:t>Summary of adjusting entries</a:t>
            </a:r>
          </a:p>
        </p:txBody>
      </p:sp>
      <p:sp>
        <p:nvSpPr>
          <p:cNvPr id="6" name="Content Placeholder 5">
            <a:extLst>
              <a:ext uri="{FF2B5EF4-FFF2-40B4-BE49-F238E27FC236}">
                <a16:creationId xmlns:a16="http://schemas.microsoft.com/office/drawing/2014/main" id="{EEB159F4-A529-B8C8-78C2-AE161AF9BACB}"/>
              </a:ext>
            </a:extLst>
          </p:cNvPr>
          <p:cNvSpPr>
            <a:spLocks noGrp="1"/>
          </p:cNvSpPr>
          <p:nvPr>
            <p:ph sz="quarter" idx="4294967295"/>
          </p:nvPr>
        </p:nvSpPr>
        <p:spPr>
          <a:xfrm>
            <a:off x="7984966"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125281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26637-3C0D-490D-EF0B-3BC36D3F3934}"/>
              </a:ext>
            </a:extLst>
          </p:cNvPr>
          <p:cNvSpPr>
            <a:spLocks noGrp="1"/>
          </p:cNvSpPr>
          <p:nvPr>
            <p:ph type="title"/>
          </p:nvPr>
        </p:nvSpPr>
        <p:spPr/>
        <p:txBody>
          <a:bodyPr/>
          <a:lstStyle/>
          <a:p>
            <a:r>
              <a:rPr lang="en-IN" dirty="0"/>
              <a:t>General Journal Example</a:t>
            </a:r>
          </a:p>
        </p:txBody>
      </p:sp>
      <p:sp>
        <p:nvSpPr>
          <p:cNvPr id="6" name="Content Placeholder 5">
            <a:extLst>
              <a:ext uri="{FF2B5EF4-FFF2-40B4-BE49-F238E27FC236}">
                <a16:creationId xmlns:a16="http://schemas.microsoft.com/office/drawing/2014/main" id="{91D92DB9-D9DF-0E39-E5D7-C3A787D342E4}"/>
              </a:ext>
            </a:extLst>
          </p:cNvPr>
          <p:cNvSpPr>
            <a:spLocks noGrp="1"/>
          </p:cNvSpPr>
          <p:nvPr>
            <p:ph sz="quarter" idx="12"/>
          </p:nvPr>
        </p:nvSpPr>
        <p:spPr>
          <a:xfrm>
            <a:off x="513863" y="1424066"/>
            <a:ext cx="2790446" cy="1901026"/>
          </a:xfrm>
        </p:spPr>
        <p:txBody>
          <a:bodyPr>
            <a:normAutofit/>
          </a:bodyPr>
          <a:lstStyle/>
          <a:p>
            <a:pPr marL="0" indent="0">
              <a:buNone/>
            </a:pPr>
            <a:r>
              <a:rPr lang="en-US" sz="2800" b="1" dirty="0"/>
              <a:t>Illustration 3.24 </a:t>
            </a:r>
            <a:r>
              <a:rPr lang="en-US" sz="2800" dirty="0"/>
              <a:t>General journal showing adjusting entries</a:t>
            </a:r>
          </a:p>
        </p:txBody>
      </p:sp>
      <p:pic>
        <p:nvPicPr>
          <p:cNvPr id="14" name="Picture Placeholder 13" descr="An illustration of seven transactions presented in the general journal format. This illustration presents a label at the top with the label, General Journal, centered and the label Page J 2 appears on the top right corner. The next line presents five column headings of the journal as Date, Account Titles and Explanation, Reference, Debit, and Credit. Immediately under the Date column label, 2025 is presented followed by October 31. The debit part of the first transaction is recorded by presenting the account name, Supplies Expense, adjacent to the date in the next column and its amount of 1,500 in the debit column with a reference number of 631. The second part of the transaction is illustrated by presenting the credit account name, Supplies, slightly indented on the next line with its 1,500 amount in the credit column with a reference number of 126. Just below the Supplies account name and slightly indented appears the description of the journal entry as: To record supplies used. The date of the second transaction is presented as October 31. The debit part of the transaction is recorded by presenting the account name, Insurance Expense, adjacent to the date in the next column and its amount of 50 in the debit column with a reference number of 722. The second part of the transaction is illustrated by presenting the credit account name, Prepaid Insurance, slightly indented on the next line with its 50 amount in the credit column with a reference number of 130. Just below the Prepaid Insurance account name and slightly indented appears the description of the journal entry as: To record insurance expired. The date of the third transaction is presented as October 31. The debit part of the transaction is recorded by presenting the account name, Depreciation, adjacent to the date in the next column and its amount of 40 in the debit column with a reference number of 711. The second part of the transaction is illustrated by presenting the credit account name, Accumulated Depreciation-Equipment, slightly indented on the next line with its 40 amount in the credit column with a reference number of 158. Just below the Accumulated Depreciation-Equipment account name and slightly indented appears the description of the journal entry as: To record monthly depreciation. The date of the fourth transaction is presented as October 31. The debit part of the transaction is recorded by presenting the account name, Unearned Service Revenue, adjacent to the date in the next column and its amount of 400 in the debit column with a reference number of 209. The second part of the transaction is illustrated by presenting the credit account name, Service Revenue, slightly indented on the next line with its 400 amount in the credit column with a reference number of 400. Just below the Service Revenue account name and slightly indented appears the description of the journal entry as: To record revenue for services performed. The date of the fifth transaction is presented as October 31. The debit part of the transaction is recorded by presenting the account name, Accounts Receivable, adjacent to the date in the next column and its amount of 200 in the debit column with a reference number of 112. The second part of the transaction is illustrated by presenting the credit account name, Service Revenue, slightly indented on the next line with its 400 amount in the credit column with a reference number of 400. Just below the Service Revenue account name and slightly indented appears the description of the journal entry as: To record revenue for services performed. The date of the sixth transaction is presented as October 31. The debit part of the transaction is recorded by presenting the account name, Interest Expense, adjacent to the date in the next column and its amount of 50 in the debit column with a reference number of 905. The second part of the transaction is illustrated by presenting the credit account name, Interest Payable, slightly indented on the next line with its 50 amount in the credit column with a reference number of 230. Just below the Interest Payable account name and slightly indented appears the description of the journal entry as: To record interest on notes payable. The date of the seventh transaction is presented as October 31. The debit part of the transaction is recorded by presenting the account name, Salaries and Wages Expense, adjacent to the date in the next column and its amount of 1,200 in the debit column with a reference number of 726. The second part of the transaction is illustrated by presenting the credit account name, Salaries and Wages Payable, slightly indented on the next line with its 1,200 amount in the credit column with a reference number of 212. Just below the Salaries and Wages Payable account name and slightly indented appears the description of the journal entry as: To record accrued salaries and wages.">
            <a:extLst>
              <a:ext uri="{FF2B5EF4-FFF2-40B4-BE49-F238E27FC236}">
                <a16:creationId xmlns:a16="http://schemas.microsoft.com/office/drawing/2014/main" id="{F4C5664B-1C20-00B3-2921-01D528B32A6A}"/>
              </a:ext>
            </a:extLst>
          </p:cNvPr>
          <p:cNvPicPr>
            <a:picLocks noGrp="1" noChangeAspect="1"/>
          </p:cNvPicPr>
          <p:nvPr>
            <p:ph type="pic" sz="quarter" idx="22"/>
          </p:nvPr>
        </p:nvPicPr>
        <p:blipFill rotWithShape="1">
          <a:blip r:embed="rId2"/>
          <a:stretch/>
        </p:blipFill>
        <p:spPr>
          <a:xfrm>
            <a:off x="3454774" y="1449313"/>
            <a:ext cx="5341335" cy="4874043"/>
          </a:xfrm>
          <a:prstGeom prst="rect">
            <a:avLst/>
          </a:prstGeom>
        </p:spPr>
      </p:pic>
      <p:sp>
        <p:nvSpPr>
          <p:cNvPr id="7" name="Content Placeholder 5">
            <a:extLst>
              <a:ext uri="{FF2B5EF4-FFF2-40B4-BE49-F238E27FC236}">
                <a16:creationId xmlns:a16="http://schemas.microsoft.com/office/drawing/2014/main" id="{266576CC-A9BF-C1CC-2DBD-672491183FA9}"/>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9207924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945CF-86A0-81A5-119D-FE97D057C454}"/>
              </a:ext>
            </a:extLst>
          </p:cNvPr>
          <p:cNvSpPr>
            <a:spLocks noGrp="1"/>
          </p:cNvSpPr>
          <p:nvPr>
            <p:ph type="title"/>
          </p:nvPr>
        </p:nvSpPr>
        <p:spPr/>
        <p:txBody>
          <a:bodyPr/>
          <a:lstStyle/>
          <a:p>
            <a:r>
              <a:rPr lang="en-IN" dirty="0"/>
              <a:t>General Ledger Example</a:t>
            </a:r>
          </a:p>
        </p:txBody>
      </p:sp>
      <p:sp>
        <p:nvSpPr>
          <p:cNvPr id="8" name="Content Placeholder 7">
            <a:extLst>
              <a:ext uri="{FF2B5EF4-FFF2-40B4-BE49-F238E27FC236}">
                <a16:creationId xmlns:a16="http://schemas.microsoft.com/office/drawing/2014/main" id="{F44789E0-52A9-26F1-82C0-0EA53EA14280}"/>
              </a:ext>
            </a:extLst>
          </p:cNvPr>
          <p:cNvSpPr>
            <a:spLocks noGrp="1"/>
          </p:cNvSpPr>
          <p:nvPr>
            <p:ph sz="quarter" idx="18"/>
          </p:nvPr>
        </p:nvSpPr>
        <p:spPr>
          <a:xfrm>
            <a:off x="592138" y="5808518"/>
            <a:ext cx="8037512" cy="589107"/>
          </a:xfrm>
        </p:spPr>
        <p:txBody>
          <a:bodyPr>
            <a:normAutofit fontScale="92500"/>
          </a:bodyPr>
          <a:lstStyle/>
          <a:p>
            <a:pPr marL="0" indent="0">
              <a:buNone/>
            </a:pPr>
            <a:r>
              <a:rPr lang="en-US" sz="2800" b="1" dirty="0"/>
              <a:t>Illustration 3.25 (Partial) </a:t>
            </a:r>
            <a:r>
              <a:rPr lang="en-US" sz="2800" dirty="0"/>
              <a:t>General ledger after adjustment</a:t>
            </a:r>
          </a:p>
        </p:txBody>
      </p:sp>
      <p:pic>
        <p:nvPicPr>
          <p:cNvPr id="14" name="Picture Placeholder 13" descr="An illustration presents general ledgers after adjustment. Nine general ledgers are presented. General ledger 1: Illustration of the general journal format is presented. This illustration presents a label at the top with the label, Cash, centered. The next line presents six column headings of the journal as Date, Explanation, Reference, Debit, Credit, and Balance. Immediately under the Date column label, 2025 is presented. The first transaction dated, October 1, with reference number J 1, is recorded in an amount of 10,000 in the debit column and 10,000 in the balance column. The second transaction dated, October 2, with reference number J 1, is recorded in an amount of 1,200 in the debit column and 11,200 in the balance column. The third transaction dated, October 3, with reference number J 1, is recorded in an amount of 900 in the credit column and 10,300 in the balance column. The fourth transaction dated, October 4, with reference number J 1, is recorded in an amount of 600 in the credit column and 9,700 in the balance column. The fifth transaction dated, October 20, with reference number J 1, is recorded in an amount of 500 in the credit column and 9,200 in the balance column. The sixth transaction dated, October 26, with reference number J 1, is recorded in an amount of 4,000 in the credit column and 5,200 in the balance column. The seventh transaction dated, October 31, with reference number J 1, is recorded in an amount of 10,000 in the debit column and 15,200 in the balance column. ‘The journal page number '101' appears in the upper right corner.’General ledger 2: Illustration of the general journal format is presented. This illustration presents a label at the top with the label, Accounts Receivable, centered. The next line presents six column headings of the journal as Date, Explanation, Reference, Debit, Credit, and Balance. Immediately under the Date column label, 2025 is presented. One highlighted transaction for adjusting entry dated, October 31, with reference number J 2, is recorded in an amount of 200 in the debit column and 200 in the balance column. ‘The journal page number '112' appears in the upper right corner.’General ledger 3: Illustration of the general journal format is presented. This illustration presents a label at the top with the label, Supplies, centered. The next line presents six column headings of the journal as Date, Explanation, Reference, Debit, Credit, and Balance. Immediately under the Date column label, 2025 is presented. The first transaction dated, October 5, with reference number J 1, is recorded in an amount of 2,500 in the debit column and 2,500 in the balance column. The second highlighted transaction for adjusting entry dated, October 31, with reference number J 2, is recorded in an amount of 1,500 in the credit column and 1,000 in the balance column. ‘The journal page number '126' appears in the upper right corner.’General ledger 4: Illustration of the general journal format is presented. This illustration presents a label at the top with the label, Prepaid Insurance, centered. The next line presents six column headings of the journal as Date, Explanation, Reference, Debit, Credit, and Balance. Immediately under the Date column label, 2025 is presented. The first transaction dated, October 4, with reference number J 1, is recorded in an amount of 600 in the debit column and 600 in the balance column. The second highlighted transaction for adjusting entry dated, October 31, with reference number J 2, is recorded in an amount of 50 in the credit column and 550 in the balance column. ‘The journal page number '130' appears in the upper right corner.’General ledger 5: Illustration of the general journal format is presented. This illustration presents a label at the top with the label, Interest Payable, centered. The next line presents six column headings of the journal as Date, Explanation, Reference, Debit, Credit, and Balance. Immediately under the Date column label, 2025 is presented. One highlighted transaction for adjusting entry dated, October 31, with reference number J 2, is recorded in an amount of 50 in the credit column and 50 in the balance column. ‘The journal page number '230' appears in the upper right corner.’General ledger 6: Illustration of the general journal format is presented. This illustration presents a label at the top with the label, Share Capital-Ordinary, centered. The next line presents six column headings of the journal as Date, Explanation, Reference, Debit, Credit, and Balance. Immediately under the Date column label, 2025 is presented. The first transaction dated, October 1, with reference number J 1, is recorded in an amount of 10,000 in the credit column and 10,000 in the balance column. ‘The journal page number '311' appears in the upper right corner.’General ledger 7: Illustration of the general journal format is presented. This illustration presents a label at the top with the label, Retained Earnings, centered. The next line presents six column headings of the journal as Date, Explanation, Reference, Debit, Credit, and Balance. Immediately under the Date column label, 2025 is presented. No transaction is recorded. ‘The journal page number '320' appears in the upper right corner.’General ledger 8: Illustration of the general journal format is presented. This illustration presents a label at the top with the label, Dividends, centered. The next line presents six column headings of the journal as Date, Explanation, Reference, Debit, Credit, and Balance. Immediately under the Date column label, 2025 is presented. The first transaction dated, October 20, with reference number J 1, is recorded in an amount of 500 in the debit column and 500 in the balance column. ‘The journal page number '332' appears in the upper right corner.’General ledger 9: Illustration of the general journal format is presented. This illustration presents a label at the top with the label, Service Revenue, centered. The next line presents six column headings of the journal as Date, Explanation, Reference, Debit, Credit, and Balance. Immediately under the Date column label, 2025 is presented. The first transaction dated, October 31, with reference number J 1, is recorded in an amount of 10,000 in the credit column and 10,000 in the balance column. The second highlighted transaction for adjusting entry dated, October 31, with reference number J 2, is recorded in an amount of 400 in the credit column and 10,400 in the balance column. The third highlighted transaction for adjusting entry dated, October 31, with reference number J 2, is recorded in an amount of 200 in the credit column and 10,600 in the balance column. ‘The journal page number '400' appears in the upper right corner.’">
            <a:extLst>
              <a:ext uri="{FF2B5EF4-FFF2-40B4-BE49-F238E27FC236}">
                <a16:creationId xmlns:a16="http://schemas.microsoft.com/office/drawing/2014/main" id="{D4ECC287-2149-80E5-0117-675744EB3C1A}"/>
              </a:ext>
            </a:extLst>
          </p:cNvPr>
          <p:cNvPicPr>
            <a:picLocks noGrp="1" noChangeAspect="1"/>
          </p:cNvPicPr>
          <p:nvPr>
            <p:ph type="pic" sz="quarter" idx="17"/>
          </p:nvPr>
        </p:nvPicPr>
        <p:blipFill rotWithShape="1">
          <a:blip r:embed="rId2"/>
          <a:stretch/>
        </p:blipFill>
        <p:spPr>
          <a:xfrm>
            <a:off x="1285417" y="1203303"/>
            <a:ext cx="6573167" cy="4451394"/>
          </a:xfrm>
          <a:prstGeom prst="rect">
            <a:avLst/>
          </a:prstGeom>
        </p:spPr>
      </p:pic>
      <p:sp>
        <p:nvSpPr>
          <p:cNvPr id="6" name="Content Placeholder 5">
            <a:extLst>
              <a:ext uri="{FF2B5EF4-FFF2-40B4-BE49-F238E27FC236}">
                <a16:creationId xmlns:a16="http://schemas.microsoft.com/office/drawing/2014/main" id="{4AEC8B08-C2F9-A4FC-44AC-4EB50CA66E5D}"/>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5008930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355480"/>
            <a:ext cx="8115302" cy="849312"/>
          </a:xfrm>
        </p:spPr>
        <p:txBody>
          <a:bodyPr>
            <a:noAutofit/>
          </a:bodyPr>
          <a:lstStyle/>
          <a:p>
            <a:r>
              <a:rPr lang="en-US" b="1" dirty="0"/>
              <a:t>DO IT! 3: Adjusting Entries for Accruals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469630" cy="4597400"/>
          </a:xfrm>
        </p:spPr>
        <p:txBody>
          <a:bodyPr>
            <a:normAutofit/>
          </a:bodyPr>
          <a:lstStyle/>
          <a:p>
            <a:pPr marL="0" indent="0">
              <a:lnSpc>
                <a:spcPct val="110000"/>
              </a:lnSpc>
              <a:spcBef>
                <a:spcPts val="624"/>
              </a:spcBef>
              <a:buNone/>
            </a:pPr>
            <a:r>
              <a:rPr lang="en-US" sz="2000" dirty="0"/>
              <a:t>Mahindra Computer Services began operations on August 1, 2025. At the end of August 2025, management prepares monthly financial statements. The following information relates to August (amounts in thousands).</a:t>
            </a:r>
          </a:p>
          <a:p>
            <a:pPr marL="360363" indent="-360363">
              <a:lnSpc>
                <a:spcPct val="110000"/>
              </a:lnSpc>
              <a:spcBef>
                <a:spcPts val="624"/>
              </a:spcBef>
              <a:buFont typeface="+mj-lt"/>
              <a:buAutoNum type="arabicPeriod"/>
            </a:pPr>
            <a:r>
              <a:rPr lang="en-US" sz="2000" dirty="0"/>
              <a:t>At August 31, the company owed its employees ₹800 in salaries and wages that will be paid on September 1.</a:t>
            </a:r>
          </a:p>
          <a:p>
            <a:pPr marL="360363" indent="-360363">
              <a:lnSpc>
                <a:spcPct val="110000"/>
              </a:lnSpc>
              <a:spcBef>
                <a:spcPts val="624"/>
              </a:spcBef>
              <a:buFont typeface="+mj-lt"/>
              <a:buAutoNum type="arabicPeriod"/>
            </a:pPr>
            <a:r>
              <a:rPr lang="en-US" sz="2000" dirty="0"/>
              <a:t>On August 1, the company borrowed ₹30,000 from a local bank on a 15-year mortgage. The annual interest rate is 10%.</a:t>
            </a:r>
          </a:p>
          <a:p>
            <a:pPr marL="360363" indent="-360363">
              <a:lnSpc>
                <a:spcPct val="110000"/>
              </a:lnSpc>
              <a:spcBef>
                <a:spcPts val="624"/>
              </a:spcBef>
              <a:buFont typeface="+mj-lt"/>
              <a:buAutoNum type="arabicPeriod"/>
            </a:pPr>
            <a:r>
              <a:rPr lang="en-US" sz="2000" dirty="0"/>
              <a:t>Revenue for services performed but unrecorded for August totaled ₹1,100.</a:t>
            </a:r>
          </a:p>
          <a:p>
            <a:pPr marL="0" indent="0">
              <a:lnSpc>
                <a:spcPct val="110000"/>
              </a:lnSpc>
              <a:spcBef>
                <a:spcPts val="624"/>
              </a:spcBef>
              <a:buNone/>
            </a:pPr>
            <a:r>
              <a:rPr lang="en-US" sz="2000" dirty="0"/>
              <a:t>Prepare the adjusting entries needed at August 31, 2025.</a:t>
            </a:r>
          </a:p>
        </p:txBody>
      </p:sp>
      <p:sp>
        <p:nvSpPr>
          <p:cNvPr id="6" name="Content Placeholder 5">
            <a:extLst>
              <a:ext uri="{FF2B5EF4-FFF2-40B4-BE49-F238E27FC236}">
                <a16:creationId xmlns:a16="http://schemas.microsoft.com/office/drawing/2014/main" id="{8CA4D793-113A-6E05-D4D3-5A2206FA660D}"/>
              </a:ext>
            </a:extLst>
          </p:cNvPr>
          <p:cNvSpPr>
            <a:spLocks noGrp="1"/>
          </p:cNvSpPr>
          <p:nvPr>
            <p:ph sz="quarter" idx="16"/>
          </p:nvPr>
        </p:nvSpPr>
        <p:spPr/>
        <p:txBody>
          <a:bodyPr/>
          <a:lstStyle/>
          <a:p>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0075054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US" sz="4000" b="1" dirty="0"/>
              <a:t>DO IT!  3: Adjusting Entries – Solution </a:t>
            </a:r>
            <a:endParaRPr lang="en-IN" dirty="0"/>
          </a:p>
        </p:txBody>
      </p:sp>
      <p:sp>
        <p:nvSpPr>
          <p:cNvPr id="7" name="Content Placeholder 6">
            <a:extLst>
              <a:ext uri="{FF2B5EF4-FFF2-40B4-BE49-F238E27FC236}">
                <a16:creationId xmlns:a16="http://schemas.microsoft.com/office/drawing/2014/main" id="{3D502CD1-6770-0131-B487-1B0D288FAA8C}"/>
              </a:ext>
            </a:extLst>
          </p:cNvPr>
          <p:cNvSpPr>
            <a:spLocks noGrp="1"/>
          </p:cNvSpPr>
          <p:nvPr>
            <p:ph sz="quarter" idx="16"/>
          </p:nvPr>
        </p:nvSpPr>
        <p:spPr/>
        <p:txBody>
          <a:bodyPr vert="horz" lIns="91440" tIns="45720" rIns="91440" bIns="45720" rtlCol="0" anchor="ctr">
            <a:normAutofit/>
          </a:bodyPr>
          <a:lstStyle/>
          <a:p>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3</a:t>
            </a:r>
          </a:p>
        </p:txBody>
      </p:sp>
      <p:pic>
        <p:nvPicPr>
          <p:cNvPr id="25" name="Picture Placeholder 26" descr="Three journal entries are presented in general journal form. The debit part of the first transaction is recorded by presenting the account name, Salaries and Wages Expense, with its amount of 800 in the debit column. The second part of the transaction is illustrated by presenting the credit account name, Salaries and Wages Payable, slightly indented on the next line with its amount of 800 in the credit column. Just below, slightly indented, appears the description of the journal entry as: To record accrued salaries. The debit part of the second transaction is recorded by presenting the account name, Interest Expense, with its amount of 250 in the debit column. The second part of the transaction is illustrated by presenting the credit account name, Interest Payable, slightly indented on the next line with its amount of 250 in the credit column. Just below, slightly indented, appears the description of the journal entry as: To record accrued interest: 30,000 rupees times 10% times 1 over 12 equals 250 rupees. The debit part of the third transaction is recorded by presenting the account name, Accounts Receivable, with its amount of 1,100 in the debit column. The second part of the transaction is illustrated by presenting the credit account name, Service Revenue, slightly indented on the next line with its amount of 1,100 in the credit column. Just below, slightly indented, appears the description of the journal entry as: To record revenue for services performed. The text below reads, Related exercise material: B E 3.9, Do it! 3.3, E 3.5, E 3.6, E 3.7, E 3.8, E 3.9, and E 3.10.">
            <a:extLst>
              <a:ext uri="{FF2B5EF4-FFF2-40B4-BE49-F238E27FC236}">
                <a16:creationId xmlns:a16="http://schemas.microsoft.com/office/drawing/2014/main" id="{1B65B3F5-3CF3-4F09-0376-25A1C704CB7F}"/>
              </a:ext>
            </a:extLst>
          </p:cNvPr>
          <p:cNvPicPr>
            <a:picLocks noGrp="1" noChangeAspect="1"/>
          </p:cNvPicPr>
          <p:nvPr>
            <p:ph type="tbl" sz="quarter" idx="13"/>
          </p:nvPr>
        </p:nvPicPr>
        <p:blipFill rotWithShape="1">
          <a:blip r:embed="rId2"/>
          <a:stretch/>
        </p:blipFill>
        <p:spPr>
          <a:xfrm>
            <a:off x="477165" y="2065151"/>
            <a:ext cx="8329299" cy="3410322"/>
          </a:xfrm>
          <a:prstGeom prst="rect">
            <a:avLst/>
          </a:prstGeom>
        </p:spPr>
      </p:pic>
    </p:spTree>
    <p:extLst>
      <p:ext uri="{BB962C8B-B14F-4D97-AF65-F5344CB8AC3E}">
        <p14:creationId xmlns:p14="http://schemas.microsoft.com/office/powerpoint/2010/main" val="26882558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382747"/>
            <a:ext cx="8115301" cy="1655069"/>
          </a:xfrm>
        </p:spPr>
        <p:txBody>
          <a:bodyPr>
            <a:normAutofit/>
          </a:bodyPr>
          <a:lstStyle/>
          <a:p>
            <a:r>
              <a:rPr lang="en-GB" sz="3600" dirty="0"/>
              <a:t>Learning Objective 4</a:t>
            </a:r>
            <a:br>
              <a:rPr lang="en-GB" sz="3600" dirty="0"/>
            </a:br>
            <a:r>
              <a:rPr lang="en-US" sz="3600" dirty="0"/>
              <a:t>Describe the nature and purpose of an adjusted trial balance.</a:t>
            </a:r>
            <a:endParaRPr lang="en-IN" sz="3600" dirty="0"/>
          </a:p>
        </p:txBody>
      </p:sp>
      <p:sp>
        <p:nvSpPr>
          <p:cNvPr id="6" name="Content Placeholder 5">
            <a:extLst>
              <a:ext uri="{FF2B5EF4-FFF2-40B4-BE49-F238E27FC236}">
                <a16:creationId xmlns:a16="http://schemas.microsoft.com/office/drawing/2014/main" id="{167C22C8-D528-DAFB-7F6D-7248D33E508C}"/>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1472911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3" y="460255"/>
            <a:ext cx="7646667" cy="849312"/>
          </a:xfrm>
        </p:spPr>
        <p:txBody>
          <a:bodyPr>
            <a:noAutofit/>
          </a:bodyPr>
          <a:lstStyle/>
          <a:p>
            <a:r>
              <a:rPr lang="en-US" dirty="0"/>
              <a:t>Adjusted Trial Balance and Financial Statements</a:t>
            </a:r>
            <a:endParaRPr lang="en-IN" dirty="0"/>
          </a:p>
        </p:txBody>
      </p:sp>
      <p:pic>
        <p:nvPicPr>
          <p:cNvPr id="12" name="Picture Placeholder 14" descr="A flow diagram depicts nine steps involved in the accounting cycle as follows: Analyze, Journalize, Post, Trial Balance, Adjusting Entries, Adjusted trial balance, Prepare financial statements, Journalize and Post Closing Entries, and Prepare a Post-Closing Trial Balance. Steps 6, and 7, titled &quot;Adjusted trial balance, and Prepare financial statements&quot; are highlighted and enlarged.">
            <a:extLst>
              <a:ext uri="{FF2B5EF4-FFF2-40B4-BE49-F238E27FC236}">
                <a16:creationId xmlns:a16="http://schemas.microsoft.com/office/drawing/2014/main" id="{28A6D043-F5FA-EEBB-3C86-F18264C16D0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269341" y="1798418"/>
            <a:ext cx="8605318" cy="1093014"/>
          </a:xfrm>
          <a:prstGeom prst="rect">
            <a:avLst/>
          </a:prstGeom>
        </p:spPr>
      </p:pic>
      <p:sp>
        <p:nvSpPr>
          <p:cNvPr id="7" name="Content Placeholder 6">
            <a:extLst>
              <a:ext uri="{FF2B5EF4-FFF2-40B4-BE49-F238E27FC236}">
                <a16:creationId xmlns:a16="http://schemas.microsoft.com/office/drawing/2014/main" id="{73312618-5599-F2CD-F4D1-233D9DC919EE}"/>
              </a:ext>
            </a:extLst>
          </p:cNvPr>
          <p:cNvSpPr>
            <a:spLocks noGrp="1"/>
          </p:cNvSpPr>
          <p:nvPr>
            <p:ph sz="quarter" idx="18"/>
          </p:nvPr>
        </p:nvSpPr>
        <p:spPr>
          <a:xfrm>
            <a:off x="514353" y="3220720"/>
            <a:ext cx="8360306" cy="3176905"/>
          </a:xfrm>
        </p:spPr>
        <p:txBody>
          <a:bodyPr>
            <a:normAutofit fontScale="92500"/>
          </a:bodyPr>
          <a:lstStyle/>
          <a:p>
            <a:pPr marL="0" indent="0">
              <a:buNone/>
            </a:pPr>
            <a:r>
              <a:rPr lang="en-US" sz="2800" b="1" dirty="0">
                <a:solidFill>
                  <a:schemeClr val="accent2"/>
                </a:solidFill>
              </a:rPr>
              <a:t>Adjusted trial balance:</a:t>
            </a:r>
          </a:p>
          <a:p>
            <a:pPr marL="360363" indent="-360363"/>
            <a:r>
              <a:rPr lang="en-US" sz="2800" dirty="0"/>
              <a:t>Shows the balance of all accounts, including those adjusted.</a:t>
            </a:r>
          </a:p>
          <a:p>
            <a:pPr marL="360363" indent="-360363"/>
            <a:r>
              <a:rPr lang="en-US" sz="2800" b="1" dirty="0">
                <a:solidFill>
                  <a:schemeClr val="accent2"/>
                </a:solidFill>
              </a:rPr>
              <a:t>Proves the equality </a:t>
            </a:r>
            <a:r>
              <a:rPr lang="en-US" sz="2800" dirty="0"/>
              <a:t>of the total debit balances and the total credit balances in the ledger after all adjustments.</a:t>
            </a:r>
          </a:p>
          <a:p>
            <a:pPr marL="360363" indent="-360363"/>
            <a:r>
              <a:rPr lang="en-US" sz="2800" dirty="0"/>
              <a:t>Primary basis for the preparation of financial statements.</a:t>
            </a:r>
          </a:p>
        </p:txBody>
      </p:sp>
      <p:sp>
        <p:nvSpPr>
          <p:cNvPr id="6" name="Content Placeholder 5">
            <a:extLst>
              <a:ext uri="{FF2B5EF4-FFF2-40B4-BE49-F238E27FC236}">
                <a16:creationId xmlns:a16="http://schemas.microsoft.com/office/drawing/2014/main" id="{15EBFBD9-21F2-CAB5-D253-1DE38F18A3B9}"/>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620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E1CE-FE76-06D7-2985-101393551F24}"/>
              </a:ext>
            </a:extLst>
          </p:cNvPr>
          <p:cNvSpPr>
            <a:spLocks noGrp="1"/>
          </p:cNvSpPr>
          <p:nvPr>
            <p:ph type="title"/>
          </p:nvPr>
        </p:nvSpPr>
        <p:spPr/>
        <p:txBody>
          <a:bodyPr/>
          <a:lstStyle/>
          <a:p>
            <a:r>
              <a:rPr lang="en-IN" dirty="0"/>
              <a:t>Debits and Credits</a:t>
            </a:r>
          </a:p>
        </p:txBody>
      </p:sp>
      <p:sp>
        <p:nvSpPr>
          <p:cNvPr id="3" name="Content Placeholder 2">
            <a:extLst>
              <a:ext uri="{FF2B5EF4-FFF2-40B4-BE49-F238E27FC236}">
                <a16:creationId xmlns:a16="http://schemas.microsoft.com/office/drawing/2014/main" id="{6DE46EBC-8489-FF63-88FF-3D52B334A5E5}"/>
              </a:ext>
            </a:extLst>
          </p:cNvPr>
          <p:cNvSpPr>
            <a:spLocks noGrp="1"/>
          </p:cNvSpPr>
          <p:nvPr>
            <p:ph sz="quarter" idx="12"/>
          </p:nvPr>
        </p:nvSpPr>
        <p:spPr>
          <a:xfrm>
            <a:off x="513862" y="1424066"/>
            <a:ext cx="8115301" cy="688256"/>
          </a:xfrm>
        </p:spPr>
        <p:txBody>
          <a:bodyPr>
            <a:noAutofit/>
          </a:bodyPr>
          <a:lstStyle/>
          <a:p>
            <a:pPr marL="0" indent="0">
              <a:buNone/>
            </a:pPr>
            <a:r>
              <a:rPr lang="en-GB" sz="2400" b="1" dirty="0">
                <a:solidFill>
                  <a:schemeClr val="accent2"/>
                </a:solidFill>
              </a:rPr>
              <a:t>Tabular Summary (Chapter 1) and Account Form (this Chapter)</a:t>
            </a:r>
          </a:p>
        </p:txBody>
      </p:sp>
      <p:pic>
        <p:nvPicPr>
          <p:cNvPr id="9" name="Picture Placeholder 8" descr="An illustration depicts a tabular summary and an account form of the transactions affecting the cash account. The Tabular summary lists values as: Euro 15,000, negative 7,000, 1,200, 1,500, negative 1,700, negative 250, 600, and negative 1,300 resulting in a total of Euro 8,050. The account form is a T-account titled Cash with the left side labeled as Debits while right side is labeled as Credits. The Debits posted are 15,000, 1,200, 1,500, and 600. The Credits posted are 7,000, 1,700, 250, and 1,300 resulting in a Balance of 8,050 displayed on the Debit side.">
            <a:extLst>
              <a:ext uri="{FF2B5EF4-FFF2-40B4-BE49-F238E27FC236}">
                <a16:creationId xmlns:a16="http://schemas.microsoft.com/office/drawing/2014/main" id="{BC0E6688-BE7A-C6C5-66AA-A212EECCA4B4}"/>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752146" y="2463395"/>
            <a:ext cx="7232979" cy="2843573"/>
          </a:xfrm>
          <a:prstGeom prst="rect">
            <a:avLst/>
          </a:prstGeom>
        </p:spPr>
      </p:pic>
      <p:sp>
        <p:nvSpPr>
          <p:cNvPr id="8" name="Content Placeholder 7">
            <a:extLst>
              <a:ext uri="{FF2B5EF4-FFF2-40B4-BE49-F238E27FC236}">
                <a16:creationId xmlns:a16="http://schemas.microsoft.com/office/drawing/2014/main" id="{BC3D8C31-64F6-137C-1FF4-D2B3A366E2F5}"/>
              </a:ext>
            </a:extLst>
          </p:cNvPr>
          <p:cNvSpPr>
            <a:spLocks noGrp="1"/>
          </p:cNvSpPr>
          <p:nvPr>
            <p:ph sz="quarter" idx="21"/>
          </p:nvPr>
        </p:nvSpPr>
        <p:spPr>
          <a:xfrm>
            <a:off x="610828" y="5383668"/>
            <a:ext cx="8385687" cy="365125"/>
          </a:xfrm>
        </p:spPr>
        <p:txBody>
          <a:bodyPr>
            <a:normAutofit lnSpcReduction="10000"/>
          </a:bodyPr>
          <a:lstStyle/>
          <a:p>
            <a:pPr marL="0" indent="0">
              <a:buNone/>
            </a:pPr>
            <a:r>
              <a:rPr lang="en-CA" sz="2000" b="1" dirty="0"/>
              <a:t>Illustration 2.2: </a:t>
            </a:r>
            <a:r>
              <a:rPr lang="en-CA" sz="2000" dirty="0"/>
              <a:t>Tabular summary and account form for </a:t>
            </a:r>
            <a:r>
              <a:rPr lang="en-CA" sz="2000" dirty="0" err="1"/>
              <a:t>Softbyte’s</a:t>
            </a:r>
            <a:r>
              <a:rPr lang="en-CA" sz="2000" dirty="0"/>
              <a:t> Cash account</a:t>
            </a:r>
          </a:p>
        </p:txBody>
      </p:sp>
      <p:sp>
        <p:nvSpPr>
          <p:cNvPr id="13" name="Content Placeholder 5">
            <a:extLst>
              <a:ext uri="{FF2B5EF4-FFF2-40B4-BE49-F238E27FC236}">
                <a16:creationId xmlns:a16="http://schemas.microsoft.com/office/drawing/2014/main" id="{A1E80812-7539-99B0-7FC8-BB2C810B916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6012064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657AF-6A4A-0482-2D4B-7B3D96E27CCF}"/>
              </a:ext>
            </a:extLst>
          </p:cNvPr>
          <p:cNvSpPr>
            <a:spLocks noGrp="1"/>
          </p:cNvSpPr>
          <p:nvPr>
            <p:ph type="title"/>
          </p:nvPr>
        </p:nvSpPr>
        <p:spPr/>
        <p:txBody>
          <a:bodyPr/>
          <a:lstStyle/>
          <a:p>
            <a:r>
              <a:rPr lang="en-US" dirty="0"/>
              <a:t>Preparing the Adjusted Trial Balance</a:t>
            </a:r>
            <a:endParaRPr lang="en-IN" dirty="0"/>
          </a:p>
        </p:txBody>
      </p:sp>
      <p:sp>
        <p:nvSpPr>
          <p:cNvPr id="8" name="Content Placeholder 7">
            <a:extLst>
              <a:ext uri="{FF2B5EF4-FFF2-40B4-BE49-F238E27FC236}">
                <a16:creationId xmlns:a16="http://schemas.microsoft.com/office/drawing/2014/main" id="{7061287B-811D-CB1A-3DAB-D28804FF7F19}"/>
              </a:ext>
            </a:extLst>
          </p:cNvPr>
          <p:cNvSpPr>
            <a:spLocks noGrp="1"/>
          </p:cNvSpPr>
          <p:nvPr>
            <p:ph sz="quarter" idx="18"/>
          </p:nvPr>
        </p:nvSpPr>
        <p:spPr>
          <a:xfrm>
            <a:off x="592138" y="5735320"/>
            <a:ext cx="8037512" cy="464185"/>
          </a:xfrm>
        </p:spPr>
        <p:txBody>
          <a:bodyPr>
            <a:normAutofit/>
          </a:bodyPr>
          <a:lstStyle/>
          <a:p>
            <a:pPr marL="0" indent="0">
              <a:buNone/>
            </a:pPr>
            <a:r>
              <a:rPr lang="en-US" sz="2400" b="1" dirty="0"/>
              <a:t>Illustration 3.26 </a:t>
            </a:r>
            <a:r>
              <a:rPr lang="en-US" sz="2400" dirty="0"/>
              <a:t>Adjusted trial balance</a:t>
            </a:r>
          </a:p>
        </p:txBody>
      </p:sp>
      <p:pic>
        <p:nvPicPr>
          <p:cNvPr id="13" name="Picture Placeholder 11" descr="An Adjusted Trial Balance presents a three-line heading consisting of the name of the company, Yazici Advertising A.S.; the name of the statement, Adjusted Trial Balance; and the date, October 31, 2025. There are three columns, with the first presenting the account names, and the other two labeled Debit and Credit, respectively. Selected accounts are listed in the first column and include: Cash, Accounts Receivable, Supplies, Prepaid Insurance, Equipment, Accumulated Depreciation-Equipment, Notes Payable, Accounts Payable, Interest Payable, Unearned Service Revenue, Salaries and Wages Payable, Share Capital-Ordinary, Retained Earnings, Dividends, Service Revenue, Salaries and Wages Expense, Supplies Expense, Rent Expense, Insurance Expense, Interest Expense, and Depreciation Expense. The respective debit amounts are listed in the debit column with a total of Turkish Lira 30,190 and the respective credit amounts are listed in the credit column with a total of Turkish Lira 30,190. The debit and credit values of the accounts names: Accounts Receivable, Supplies, Prepaid Insurance, Accumulated Depreciation-Equipment, Interest Payable, Unearned Service Revenue, Salaries and Wages Payable, Service Revenue, Salaries and Wages Expense, Supplies Expense, Insurance Expense, Interest Expense, and Depreciation Expense, and the total of the debit and credit columns are highlighted.">
            <a:extLst>
              <a:ext uri="{FF2B5EF4-FFF2-40B4-BE49-F238E27FC236}">
                <a16:creationId xmlns:a16="http://schemas.microsoft.com/office/drawing/2014/main" id="{30C17FAA-8767-48DC-C3A3-BE23420A0384}"/>
              </a:ext>
            </a:extLst>
          </p:cNvPr>
          <p:cNvPicPr>
            <a:picLocks noGrp="1" noChangeAspect="1"/>
          </p:cNvPicPr>
          <p:nvPr>
            <p:ph type="pic" sz="quarter" idx="17"/>
          </p:nvPr>
        </p:nvPicPr>
        <p:blipFill>
          <a:blip r:embed="rId2"/>
          <a:stretch>
            <a:fillRect/>
          </a:stretch>
        </p:blipFill>
        <p:spPr>
          <a:xfrm>
            <a:off x="2045836" y="1320903"/>
            <a:ext cx="5052329" cy="4236514"/>
          </a:xfrm>
          <a:prstGeom prst="rect">
            <a:avLst/>
          </a:prstGeom>
        </p:spPr>
      </p:pic>
      <p:sp>
        <p:nvSpPr>
          <p:cNvPr id="6" name="Content Placeholder 5">
            <a:extLst>
              <a:ext uri="{FF2B5EF4-FFF2-40B4-BE49-F238E27FC236}">
                <a16:creationId xmlns:a16="http://schemas.microsoft.com/office/drawing/2014/main" id="{7E61BC3B-DFD6-61FE-E666-F8501AEDCC38}"/>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8081592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A7D1C-AC83-B4EC-B8D1-9ADBE0112D24}"/>
              </a:ext>
            </a:extLst>
          </p:cNvPr>
          <p:cNvSpPr>
            <a:spLocks noGrp="1"/>
          </p:cNvSpPr>
          <p:nvPr>
            <p:ph type="title"/>
          </p:nvPr>
        </p:nvSpPr>
        <p:spPr/>
        <p:txBody>
          <a:bodyPr/>
          <a:lstStyle/>
          <a:p>
            <a:r>
              <a:rPr lang="en-US" dirty="0"/>
              <a:t>Preparing Financial Statements </a:t>
            </a:r>
            <a:r>
              <a:rPr lang="en-US" sz="2400" dirty="0"/>
              <a:t>(1/2)</a:t>
            </a:r>
            <a:endParaRPr lang="en-IN" dirty="0"/>
          </a:p>
        </p:txBody>
      </p:sp>
      <p:sp>
        <p:nvSpPr>
          <p:cNvPr id="8" name="Content Placeholder 7">
            <a:extLst>
              <a:ext uri="{FF2B5EF4-FFF2-40B4-BE49-F238E27FC236}">
                <a16:creationId xmlns:a16="http://schemas.microsoft.com/office/drawing/2014/main" id="{31490CA4-2A70-D6AF-649F-8CE71F94F0AB}"/>
              </a:ext>
            </a:extLst>
          </p:cNvPr>
          <p:cNvSpPr>
            <a:spLocks noGrp="1"/>
          </p:cNvSpPr>
          <p:nvPr>
            <p:ph sz="quarter" idx="18"/>
          </p:nvPr>
        </p:nvSpPr>
        <p:spPr>
          <a:xfrm>
            <a:off x="592138" y="5598641"/>
            <a:ext cx="8037512" cy="723063"/>
          </a:xfrm>
        </p:spPr>
        <p:txBody>
          <a:bodyPr>
            <a:normAutofit/>
          </a:bodyPr>
          <a:lstStyle/>
          <a:p>
            <a:pPr marL="0" indent="0">
              <a:buNone/>
            </a:pPr>
            <a:r>
              <a:rPr lang="en-US" sz="2000" b="1" dirty="0"/>
              <a:t>Illustration 3.27 </a:t>
            </a:r>
            <a:r>
              <a:rPr lang="en-US" sz="2000" dirty="0"/>
              <a:t>Preparation of the income statement and retained earnings statement from the adjusted trial balance</a:t>
            </a:r>
          </a:p>
        </p:txBody>
      </p:sp>
      <p:pic>
        <p:nvPicPr>
          <p:cNvPr id="13" name="Picture Placeholder 7" descr="An illustration of the adjusted trial balance is presented along with the income statement and the retained earnings statement. The adjusted trial balance begins with a three-line heading consisting of the name of the company, Yazici Advertising A.S; type of statement, Adjusted Trial Balance; and the date for which the statement is prepared, October 31, 2025. The following accounts are listed in the first column along with the balances either in the debit or credit columns: Cash: Turkish Lira 15,200, debit; Accounts Receivable: 200, debit; Supplies: 1,000, debit; Prepaid Insurance: 550, debit; Equipment: 5,000, debit; Accumulated Depreciation Equipment: Turkish Lira 40, credit; Notes Payable: 5,000, credit; Accounts Payable: 2,500, credit; Unearned Service Revenue: 800, credit; Salaries and Wages Payable: 1,200, credit; Interest Payable: 50, credit; Share Capital—Ordinary: 10,000, credit; Retained Earnings: 0, credit; Dividends: 500, debit; Service Revenue: 10,600, credit; Salaries and Wages Expense: 5,200, debit; Supplies Expense: 1,500, debit; Rent Expense: 900, debit; Insurance Expense: 50, debit; Interest Expense: 50, debit; and Depreciation Expense: 40, debit. Total debits and total credits of Turkish Lira 30,190 are equal on both the debit and credit sides. The income statement begins with a three-line heading consisting of the name of the company, Yazici Advertising A.S; type of statement, Income Statement; and the period for which the statement is prepared, For the Month Ending October 31, 2025. There are arrows pointing from the respective account balances on the trial balance to the amounts in the income statement to illustrate the preparation of the income statement. The statement consists of account labels in the first column with the respective amounts in the other two numeric columns. The revenues section of the income statement includes Service Revenue, with its amount, Turkish Lira 10,600 mentioned in the last numeric column. In the Expenses section of the income statement, six expense accounts are listed with an arrow pointing at them from the same accounts in the adjusted trial balance with their respective amounts. Total expenses on the income statement are $7,740. Expenses are subtracted from revenues arriving at net income of Turkish Lira 2,860 on the income statement.  The retained earnings statement begins with a three-line heading consisting of the name of the company, Yazici Advertising A.S; type of statement, Retained Earnings Statement; and the period for which the statement is prepared, For the Month Ending October 31, 2025. There are arrows pointing from the net income on income statement to the same amount on the retained earnings statement. Separate arrows point from the retained earnings account and the dividends account on the trial balance to the retained earnings statement respectively. The retained earnings statement contains the following: Retained earnings, October 1: Turkish Lira, 0; Add: Net income: 2,860; followed by a subtotal of 2,860; Less: Dividends: 500; and Retained earnings, October 31 as Turkish Lira 2,360. Another arrow points from Retained earnings, October 31 on the retained earnings statement to the statement of financial position which appears on the next page. ">
            <a:extLst>
              <a:ext uri="{FF2B5EF4-FFF2-40B4-BE49-F238E27FC236}">
                <a16:creationId xmlns:a16="http://schemas.microsoft.com/office/drawing/2014/main" id="{E4FD55FB-03B1-34E6-7879-A95C6AC738B4}"/>
              </a:ext>
            </a:extLst>
          </p:cNvPr>
          <p:cNvPicPr>
            <a:picLocks noGrp="1" noChangeAspect="1"/>
          </p:cNvPicPr>
          <p:nvPr>
            <p:ph type="pic" sz="quarter" idx="17"/>
          </p:nvPr>
        </p:nvPicPr>
        <p:blipFill>
          <a:blip r:embed="rId2"/>
          <a:stretch>
            <a:fillRect/>
          </a:stretch>
        </p:blipFill>
        <p:spPr>
          <a:xfrm>
            <a:off x="2021765" y="1281357"/>
            <a:ext cx="5100471" cy="4092086"/>
          </a:xfrm>
          <a:prstGeom prst="rect">
            <a:avLst/>
          </a:prstGeom>
        </p:spPr>
      </p:pic>
      <p:sp>
        <p:nvSpPr>
          <p:cNvPr id="6" name="Content Placeholder 5">
            <a:extLst>
              <a:ext uri="{FF2B5EF4-FFF2-40B4-BE49-F238E27FC236}">
                <a16:creationId xmlns:a16="http://schemas.microsoft.com/office/drawing/2014/main" id="{E2DD5FA0-6D08-6A71-32E5-A63E63230031}"/>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140776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975BA-212E-B02D-FA09-E24A1E022BD9}"/>
              </a:ext>
            </a:extLst>
          </p:cNvPr>
          <p:cNvSpPr>
            <a:spLocks noGrp="1"/>
          </p:cNvSpPr>
          <p:nvPr>
            <p:ph type="title"/>
          </p:nvPr>
        </p:nvSpPr>
        <p:spPr/>
        <p:txBody>
          <a:bodyPr/>
          <a:lstStyle/>
          <a:p>
            <a:r>
              <a:rPr lang="en-US" dirty="0"/>
              <a:t>Preparing Financial Statements </a:t>
            </a:r>
            <a:r>
              <a:rPr lang="en-US" sz="2400" dirty="0"/>
              <a:t>(2/2) </a:t>
            </a:r>
            <a:endParaRPr lang="en-IN" dirty="0"/>
          </a:p>
        </p:txBody>
      </p:sp>
      <p:sp>
        <p:nvSpPr>
          <p:cNvPr id="8" name="Content Placeholder 7">
            <a:extLst>
              <a:ext uri="{FF2B5EF4-FFF2-40B4-BE49-F238E27FC236}">
                <a16:creationId xmlns:a16="http://schemas.microsoft.com/office/drawing/2014/main" id="{6CE86924-447A-F2F9-FFD4-1592DCC97DA6}"/>
              </a:ext>
            </a:extLst>
          </p:cNvPr>
          <p:cNvSpPr>
            <a:spLocks noGrp="1"/>
          </p:cNvSpPr>
          <p:nvPr>
            <p:ph sz="quarter" idx="18"/>
          </p:nvPr>
        </p:nvSpPr>
        <p:spPr>
          <a:xfrm>
            <a:off x="592138" y="5557904"/>
            <a:ext cx="8037512" cy="844417"/>
          </a:xfrm>
        </p:spPr>
        <p:txBody>
          <a:bodyPr>
            <a:normAutofit/>
          </a:bodyPr>
          <a:lstStyle/>
          <a:p>
            <a:pPr marL="0" indent="0">
              <a:buNone/>
            </a:pPr>
            <a:r>
              <a:rPr lang="en-US" sz="2400" b="1" dirty="0"/>
              <a:t>Illustration 3.28 </a:t>
            </a:r>
            <a:r>
              <a:rPr lang="en-US" sz="2400" dirty="0"/>
              <a:t>Preparation of the statement of financial position from the adjusted trial balance.</a:t>
            </a:r>
          </a:p>
        </p:txBody>
      </p:sp>
      <p:pic>
        <p:nvPicPr>
          <p:cNvPr id="13" name="Picture Placeholder 8" descr="An illustration of an adjusted trial balance is presented along with the statement of financial position. The adjusted trial balance begins with a three-line heading consisting of the name of the company, Yazici Advertising A.S; type of statement, Adjusted Trial Balance; and the date for which the statement is prepared, October 31, 2025. The following accounts are listed in the first column of the adjusted trial balance along with the balances either in the debit or credit columns: Cash: Turkish Lira 15,200, debit; Accounts Receivable: 200, debit; Supplies: 1,000, debit; Prepaid Insurance: 550, debit; Equipment: 5,000, debit; Accumulated Depreciation Equipment: Turkish Lira 40, credit; Notes Payable: 5,000, credit; Accounts Payable: 2,500, credit; Unearned Service Revenue: 800, credit; Salaries and Wages Payable: 1,200, credit; Interest Payable: 50, credit; Share Capital—Ordinary: 10,000, credit; Retained Earnings: 0, debit; Dividends: 500, debit; Service Revenue: 10,600, credit; Salaries and Wages Expense: 5,200, debit; Supplies Expense: 1,500, debit; Rent Expense: 900, debit; Insurance Expense: 50, debit; Interest Expense: 50, debit; and Depreciation Expense: 40, debit. Total debits and total credits of Turkish Lira 30,190 are equal on both the debit and credit sides. The statement of financial position begins with a three-line heading consisting of the name of the company, Yazici Advertising A.S; type of statement, Statement of Financial Position; and the date on which the statement is prepared, October 31, 2025. There are arrows pointing from the respective account balances on the trial balance to the amounts on the balance sheet to illustrate the preparation of the balance sheet. The assets section of the balance sheet presents the names of all of the asset accounts in the first column and their respective balances in the two numeric columns as: Equipment: Turkish Lira 5,000; Less Accumulated depreciation equipment: 40, for a net amount listed as 4,960 in the second numeric column; Prepaid insurance: 550; Supplies: 1,000; Accounts receivable: 200; Cash: 15,200. The assets are totaled and presented as total assets of Turkish Lira 21,910 in the second numeric column. The equity and liabilities section of the statement of financial position contains all the equity in the first column and their respective amounts from the adjusted trial balance in the two numeric columns as: as follows: Share capital—ordinary, Turkish Lira, 10,000; Retained earnings, 2,360. The equity are totaled and presented as total equity in the amount of Turkish Lira 12,360 in the second numeric column. The liabilities section of the statement of financial position contains all the liabilities in the first column and their respective balances from the adjusted trial balance in the two numeric columns as follows: Notes payable, 5,000; Accounts payable, 2,500; Unearned service revenue, 800; Salaries and wages payable, 1,200; Interest payable, 50. The liabilities are totaled and presented in the amount of Turkish Lira 9,550 in the second numeric column. The label of: Total equity and liabilities, is presented in the first column, with the total of Turkish Lira 21,910 displayed in the second numeric column and the final total. The retained earnings amount of Turkish Lira 12,360 is the balance at October 31 from the retained earnings statement in illustration 3.27.">
            <a:extLst>
              <a:ext uri="{FF2B5EF4-FFF2-40B4-BE49-F238E27FC236}">
                <a16:creationId xmlns:a16="http://schemas.microsoft.com/office/drawing/2014/main" id="{5BB005B6-6600-AA0C-84FD-AA6D54186BCF}"/>
              </a:ext>
            </a:extLst>
          </p:cNvPr>
          <p:cNvPicPr>
            <a:picLocks noGrp="1" noChangeAspect="1"/>
          </p:cNvPicPr>
          <p:nvPr>
            <p:ph type="pic" sz="quarter" idx="17"/>
          </p:nvPr>
        </p:nvPicPr>
        <p:blipFill>
          <a:blip r:embed="rId2"/>
          <a:stretch>
            <a:fillRect/>
          </a:stretch>
        </p:blipFill>
        <p:spPr>
          <a:xfrm>
            <a:off x="1474407" y="1295715"/>
            <a:ext cx="6195186" cy="4266570"/>
          </a:xfrm>
          <a:prstGeom prst="rect">
            <a:avLst/>
          </a:prstGeom>
        </p:spPr>
      </p:pic>
      <p:sp>
        <p:nvSpPr>
          <p:cNvPr id="6" name="Content Placeholder 5">
            <a:extLst>
              <a:ext uri="{FF2B5EF4-FFF2-40B4-BE49-F238E27FC236}">
                <a16:creationId xmlns:a16="http://schemas.microsoft.com/office/drawing/2014/main" id="{10691C3F-FB6A-648E-EDB1-285864A5486F}"/>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741952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9910B7-8F08-B7FB-3827-28A2A6E0EA61}"/>
              </a:ext>
            </a:extLst>
          </p:cNvPr>
          <p:cNvSpPr>
            <a:spLocks noGrp="1"/>
          </p:cNvSpPr>
          <p:nvPr>
            <p:ph type="title"/>
          </p:nvPr>
        </p:nvSpPr>
        <p:spPr/>
        <p:txBody>
          <a:bodyPr/>
          <a:lstStyle/>
          <a:p>
            <a:r>
              <a:rPr lang="en-IN" dirty="0"/>
              <a:t>DO IT! 4: Trial Balance</a:t>
            </a:r>
          </a:p>
        </p:txBody>
      </p:sp>
      <p:sp>
        <p:nvSpPr>
          <p:cNvPr id="6" name="Content Placeholder 5">
            <a:extLst>
              <a:ext uri="{FF2B5EF4-FFF2-40B4-BE49-F238E27FC236}">
                <a16:creationId xmlns:a16="http://schemas.microsoft.com/office/drawing/2014/main" id="{4198ABB8-7C54-B025-7B57-B37D6D22354F}"/>
              </a:ext>
            </a:extLst>
          </p:cNvPr>
          <p:cNvSpPr>
            <a:spLocks noGrp="1"/>
          </p:cNvSpPr>
          <p:nvPr>
            <p:ph sz="quarter" idx="10"/>
          </p:nvPr>
        </p:nvSpPr>
        <p:spPr>
          <a:xfrm>
            <a:off x="349593" y="1498600"/>
            <a:ext cx="8444814" cy="1235075"/>
          </a:xfrm>
        </p:spPr>
        <p:txBody>
          <a:bodyPr>
            <a:normAutofit/>
          </a:bodyPr>
          <a:lstStyle/>
          <a:p>
            <a:pPr marL="0" indent="0">
              <a:lnSpc>
                <a:spcPct val="100000"/>
              </a:lnSpc>
              <a:spcBef>
                <a:spcPts val="624"/>
              </a:spcBef>
              <a:buNone/>
            </a:pPr>
            <a:r>
              <a:rPr lang="en-US" sz="2400" dirty="0"/>
              <a:t>Kang Company was organized on April 1, 2025. The company prepares quarterly financial statements. The adjusted trial balance amounts at June 30 are shown below (amounts in millions).</a:t>
            </a:r>
            <a:endParaRPr lang="en-IN" sz="2400" dirty="0"/>
          </a:p>
        </p:txBody>
      </p:sp>
      <p:pic>
        <p:nvPicPr>
          <p:cNvPr id="15" name="Picture Placeholder 12" descr="An illustration of the adjusted trial balance has four columns, with the first and third presenting the account names, and the second and fourth labeled Debit and Credit, respectively. Selected accounts are listed in the first column and include: Cash, Accounts Receivable, Prepaid Rent, Supplies, Equipment, Dividends, Salaries and Wages Expense, Rent Expense, Depreciation Expense, Supplies Expense, Utilities Expense, and Interest Expense. Selected accounts are listed in the third column and include: Accumulated Depreciation-Equipment, Notes Payable, Accounts Payable, Salaries and Wages Payable, Interest Payable, Unearned Rent Revenue, Share Capital-Ordinary, Service Revenue, and Rent Revenue. The respective debit amounts are listed in the debit column with a total of Won 37,310 and the respective credit amounts are listed in the credit column with a total of Won 37,310.">
            <a:extLst>
              <a:ext uri="{FF2B5EF4-FFF2-40B4-BE49-F238E27FC236}">
                <a16:creationId xmlns:a16="http://schemas.microsoft.com/office/drawing/2014/main" id="{EB070889-D083-99CF-2DD4-9844A54A20D0}"/>
              </a:ext>
            </a:extLst>
          </p:cNvPr>
          <p:cNvPicPr>
            <a:picLocks noGrp="1" noChangeAspect="1"/>
          </p:cNvPicPr>
          <p:nvPr>
            <p:ph type="pic" sz="quarter" idx="12"/>
          </p:nvPr>
        </p:nvPicPr>
        <p:blipFill rotWithShape="1">
          <a:blip r:embed="rId2"/>
          <a:stretch/>
        </p:blipFill>
        <p:spPr>
          <a:xfrm>
            <a:off x="2023879" y="2755055"/>
            <a:ext cx="5095267" cy="2478933"/>
          </a:xfrm>
          <a:prstGeom prst="rect">
            <a:avLst/>
          </a:prstGeom>
        </p:spPr>
      </p:pic>
      <p:sp>
        <p:nvSpPr>
          <p:cNvPr id="8" name="Content Placeholder 7">
            <a:extLst>
              <a:ext uri="{FF2B5EF4-FFF2-40B4-BE49-F238E27FC236}">
                <a16:creationId xmlns:a16="http://schemas.microsoft.com/office/drawing/2014/main" id="{CB9FD7D3-62F1-3824-0A20-AF2834869C02}"/>
              </a:ext>
            </a:extLst>
          </p:cNvPr>
          <p:cNvSpPr>
            <a:spLocks noGrp="1"/>
          </p:cNvSpPr>
          <p:nvPr>
            <p:ph sz="quarter" idx="11"/>
          </p:nvPr>
        </p:nvSpPr>
        <p:spPr>
          <a:xfrm>
            <a:off x="368637" y="5280774"/>
            <a:ext cx="8301624" cy="1111976"/>
          </a:xfrm>
        </p:spPr>
        <p:txBody>
          <a:bodyPr>
            <a:normAutofit/>
          </a:bodyPr>
          <a:lstStyle/>
          <a:p>
            <a:pPr marL="447675" indent="-447675">
              <a:lnSpc>
                <a:spcPct val="100000"/>
              </a:lnSpc>
              <a:spcBef>
                <a:spcPts val="624"/>
              </a:spcBef>
              <a:buFont typeface="+mj-lt"/>
              <a:buAutoNum type="alphaLcPeriod"/>
            </a:pPr>
            <a:r>
              <a:rPr lang="en-US" sz="1800" dirty="0"/>
              <a:t>Determine the net income for the quarter April 1 to June 30.</a:t>
            </a:r>
          </a:p>
          <a:p>
            <a:pPr marL="447675" indent="-447675">
              <a:lnSpc>
                <a:spcPct val="100000"/>
              </a:lnSpc>
              <a:spcBef>
                <a:spcPts val="624"/>
              </a:spcBef>
              <a:buFont typeface="+mj-lt"/>
              <a:buAutoNum type="alphaLcPeriod"/>
            </a:pPr>
            <a:r>
              <a:rPr lang="en-US" sz="1800" dirty="0"/>
              <a:t>Determine the total assets and total liabilities at June 30, 2025, for Kang Company.</a:t>
            </a:r>
          </a:p>
          <a:p>
            <a:pPr marL="447675" indent="-447675">
              <a:lnSpc>
                <a:spcPct val="100000"/>
              </a:lnSpc>
              <a:spcBef>
                <a:spcPts val="624"/>
              </a:spcBef>
              <a:buFont typeface="+mj-lt"/>
              <a:buAutoNum type="alphaLcPeriod"/>
            </a:pPr>
            <a:r>
              <a:rPr lang="en-US" sz="1800" dirty="0"/>
              <a:t>Determine the amount of retained earnings at June 30, 2025.</a:t>
            </a:r>
          </a:p>
        </p:txBody>
      </p:sp>
      <p:sp>
        <p:nvSpPr>
          <p:cNvPr id="7" name="Content Placeholder 5">
            <a:extLst>
              <a:ext uri="{FF2B5EF4-FFF2-40B4-BE49-F238E27FC236}">
                <a16:creationId xmlns:a16="http://schemas.microsoft.com/office/drawing/2014/main" id="{A76F39DD-40CC-2F71-C7A1-2638767A2E61}"/>
              </a:ext>
            </a:extLst>
          </p:cNvPr>
          <p:cNvSpPr>
            <a:spLocks noGrp="1"/>
          </p:cNvSpPr>
          <p:nvPr>
            <p:ph sz="quarter" idx="16"/>
          </p:nvPr>
        </p:nvSpPr>
        <p:spPr>
          <a:xfrm>
            <a:off x="7984966" y="6492875"/>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3320278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fontScale="90000"/>
          </a:bodyPr>
          <a:lstStyle/>
          <a:p>
            <a:r>
              <a:rPr lang="en-US" sz="4400" dirty="0"/>
              <a:t>DO IT! 4: Trial Balance – </a:t>
            </a:r>
            <a:br>
              <a:rPr lang="en-US" dirty="0"/>
            </a:br>
            <a:r>
              <a:rPr lang="en-US" sz="3600" dirty="0"/>
              <a:t>Solution Part 1</a:t>
            </a:r>
            <a:endParaRPr lang="en-IN" sz="3600" dirty="0"/>
          </a:p>
        </p:txBody>
      </p:sp>
      <p:sp>
        <p:nvSpPr>
          <p:cNvPr id="4" name="Content Placeholder 3">
            <a:extLst>
              <a:ext uri="{FF2B5EF4-FFF2-40B4-BE49-F238E27FC236}">
                <a16:creationId xmlns:a16="http://schemas.microsoft.com/office/drawing/2014/main" id="{A940473F-6A89-C838-1D4F-70BD94B915E5}"/>
              </a:ext>
            </a:extLst>
          </p:cNvPr>
          <p:cNvSpPr>
            <a:spLocks noGrp="1"/>
          </p:cNvSpPr>
          <p:nvPr>
            <p:ph sz="quarter" idx="10"/>
          </p:nvPr>
        </p:nvSpPr>
        <p:spPr>
          <a:xfrm>
            <a:off x="513862" y="1606429"/>
            <a:ext cx="8115300" cy="1317625"/>
          </a:xfrm>
        </p:spPr>
        <p:txBody>
          <a:bodyPr>
            <a:normAutofit/>
          </a:bodyPr>
          <a:lstStyle/>
          <a:p>
            <a:pPr marL="444500" indent="-444500">
              <a:lnSpc>
                <a:spcPct val="100000"/>
              </a:lnSpc>
              <a:spcBef>
                <a:spcPts val="624"/>
              </a:spcBef>
              <a:buFont typeface="+mj-lt"/>
              <a:buAutoNum type="alphaLcPeriod"/>
            </a:pPr>
            <a:r>
              <a:rPr lang="en-GB" sz="2600" dirty="0"/>
              <a:t>The net income is determined by adding revenues and subtracting expenses. The net income is computed as follows (in millions).</a:t>
            </a:r>
          </a:p>
        </p:txBody>
      </p:sp>
      <p:pic>
        <p:nvPicPr>
          <p:cNvPr id="12" name="Picture Placeholder 11" descr="Illustration of an income statement. There are two sections on the statement. The first section is labeled, Revenues. The following account labels are listed immediately below the Revenues section label, slightly indented, with the respective amounts for each account listed in the next column: Service revenue, Won 14,200; Rent revenue, 800. Next, Total revenues is presented, with its amount of Won 15,000 in the second numeric column. The second section is labeled as, Expenses. The following account labels are listed immediately below the Expenses section label, slightly indented, with the respective amounts for each account listed in the next column: Salaries and wages expense, 9,400; Rent expense, 1,500; Depreciation expense, 850; Utilities expense, 510; Supplies expense, 200; and Interest expense, 50. Next, Total expenses is presented, with its amount of 12,510 in the second numeric column. The last line of the income statement presents, Net income, in the first column with the respective amount of Won 2,490 in the last column.">
            <a:extLst>
              <a:ext uri="{FF2B5EF4-FFF2-40B4-BE49-F238E27FC236}">
                <a16:creationId xmlns:a16="http://schemas.microsoft.com/office/drawing/2014/main" id="{C4945A46-597E-DE5F-644D-86545D1FD447}"/>
              </a:ext>
            </a:extLst>
          </p:cNvPr>
          <p:cNvPicPr>
            <a:picLocks noGrp="1" noChangeAspect="1" noChangeArrowheads="1"/>
          </p:cNvPicPr>
          <p:nvPr>
            <p:ph type="pic" sz="quarter" idx="12"/>
          </p:nvPr>
        </p:nvPicPr>
        <p:blipFill rotWithShape="1">
          <a:blip r:embed="rId2">
            <a:extLst>
              <a:ext uri="{28A0092B-C50C-407E-A947-70E740481C1C}">
                <a14:useLocalDpi xmlns:a14="http://schemas.microsoft.com/office/drawing/2010/main" val="0"/>
              </a:ext>
            </a:extLst>
          </a:blip>
          <a:stretch/>
        </p:blipFill>
        <p:spPr bwMode="auto">
          <a:xfrm>
            <a:off x="56267" y="2924054"/>
            <a:ext cx="4838935" cy="26260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DFD21394-C75A-5C0C-7941-E50A97EFA655}"/>
              </a:ext>
            </a:extLst>
          </p:cNvPr>
          <p:cNvSpPr>
            <a:spLocks noGrp="1"/>
          </p:cNvSpPr>
          <p:nvPr>
            <p:ph sz="quarter" idx="16"/>
          </p:nvPr>
        </p:nvSpPr>
        <p:spPr>
          <a:xfrm>
            <a:off x="7984966" y="6492875"/>
            <a:ext cx="749300" cy="365125"/>
          </a:xfrm>
        </p:spPr>
        <p:txBody>
          <a:bodyPr/>
          <a:lstStyle/>
          <a:p>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pic>
        <p:nvPicPr>
          <p:cNvPr id="2" name="Picture Placeholder 12" descr="An illustration of the adjusted trial balance has four columns, with the first and third presenting the account names, and the second and fourth labeled Debit and Credit, respectively. Selected accounts are listed in the first column and include: Cash, Accounts Receivable, Prepaid Rent, Supplies, Equipment, Dividends, Salaries and Wages Expense, Rent Expense, Depreciation Expense, Supplies Expense, Utilities Expense, and Interest Expense. Selected accounts are listed in the third column and include: Accumulated Depreciation-Equipment, Notes Payable, Accounts Payable, Salaries and Wages Payable, Interest Payable, Unearned Rent Revenue, Share Capital-Ordinary, Service Revenue, and Rent Revenue. The respective debit amounts are listed in the debit column with a total of Won 37,310 and the respective credit amounts are listed in the credit column with a total of Won 37,310.">
            <a:extLst>
              <a:ext uri="{FF2B5EF4-FFF2-40B4-BE49-F238E27FC236}">
                <a16:creationId xmlns:a16="http://schemas.microsoft.com/office/drawing/2014/main" id="{497EBDD6-68D4-AC5C-1F18-6D308BBDFAD0}"/>
              </a:ext>
            </a:extLst>
          </p:cNvPr>
          <p:cNvPicPr>
            <a:picLocks noChangeAspect="1"/>
          </p:cNvPicPr>
          <p:nvPr/>
        </p:nvPicPr>
        <p:blipFill rotWithShape="1">
          <a:blip r:embed="rId3"/>
          <a:stretch/>
        </p:blipFill>
        <p:spPr>
          <a:xfrm>
            <a:off x="4703418" y="2694480"/>
            <a:ext cx="5095267" cy="247893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2F0B095-6282-9DB9-105B-E06769FDCAAA}"/>
                  </a:ext>
                </a:extLst>
              </p14:cNvPr>
              <p14:cNvContentPartPr/>
              <p14:nvPr/>
            </p14:nvContentPartPr>
            <p14:xfrm>
              <a:off x="7813003" y="4455670"/>
              <a:ext cx="428760" cy="17280"/>
            </p14:xfrm>
          </p:contentPart>
        </mc:Choice>
        <mc:Fallback xmlns="">
          <p:pic>
            <p:nvPicPr>
              <p:cNvPr id="3" name="墨迹 2">
                <a:extLst>
                  <a:ext uri="{FF2B5EF4-FFF2-40B4-BE49-F238E27FC236}">
                    <a16:creationId xmlns:a16="http://schemas.microsoft.com/office/drawing/2014/main" id="{92F0B095-6282-9DB9-105B-E06769FDCAAA}"/>
                  </a:ext>
                </a:extLst>
              </p:cNvPr>
              <p:cNvPicPr/>
              <p:nvPr/>
            </p:nvPicPr>
            <p:blipFill>
              <a:blip r:embed="rId5"/>
              <a:stretch>
                <a:fillRect/>
              </a:stretch>
            </p:blipFill>
            <p:spPr>
              <a:xfrm>
                <a:off x="7795003" y="4419670"/>
                <a:ext cx="4644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8FD2F6D3-F32D-C535-6785-2D7EA7A2AE14}"/>
                  </a:ext>
                </a:extLst>
              </p14:cNvPr>
              <p14:cNvContentPartPr/>
              <p14:nvPr/>
            </p14:nvContentPartPr>
            <p14:xfrm>
              <a:off x="7963123" y="4281430"/>
              <a:ext cx="370800" cy="13320"/>
            </p14:xfrm>
          </p:contentPart>
        </mc:Choice>
        <mc:Fallback xmlns="">
          <p:pic>
            <p:nvPicPr>
              <p:cNvPr id="7" name="墨迹 6">
                <a:extLst>
                  <a:ext uri="{FF2B5EF4-FFF2-40B4-BE49-F238E27FC236}">
                    <a16:creationId xmlns:a16="http://schemas.microsoft.com/office/drawing/2014/main" id="{8FD2F6D3-F32D-C535-6785-2D7EA7A2AE14}"/>
                  </a:ext>
                </a:extLst>
              </p:cNvPr>
              <p:cNvPicPr/>
              <p:nvPr/>
            </p:nvPicPr>
            <p:blipFill>
              <a:blip r:embed="rId7"/>
              <a:stretch>
                <a:fillRect/>
              </a:stretch>
            </p:blipFill>
            <p:spPr>
              <a:xfrm>
                <a:off x="7945483" y="4245430"/>
                <a:ext cx="4064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C9A706AF-EB16-5F45-58B2-8BF876730190}"/>
                  </a:ext>
                </a:extLst>
              </p14:cNvPr>
              <p14:cNvContentPartPr/>
              <p14:nvPr/>
            </p14:nvContentPartPr>
            <p14:xfrm>
              <a:off x="5787283" y="3963910"/>
              <a:ext cx="387360" cy="23760"/>
            </p14:xfrm>
          </p:contentPart>
        </mc:Choice>
        <mc:Fallback xmlns="">
          <p:pic>
            <p:nvPicPr>
              <p:cNvPr id="8" name="墨迹 7">
                <a:extLst>
                  <a:ext uri="{FF2B5EF4-FFF2-40B4-BE49-F238E27FC236}">
                    <a16:creationId xmlns:a16="http://schemas.microsoft.com/office/drawing/2014/main" id="{C9A706AF-EB16-5F45-58B2-8BF876730190}"/>
                  </a:ext>
                </a:extLst>
              </p:cNvPr>
              <p:cNvPicPr/>
              <p:nvPr/>
            </p:nvPicPr>
            <p:blipFill>
              <a:blip r:embed="rId9"/>
              <a:stretch>
                <a:fillRect/>
              </a:stretch>
            </p:blipFill>
            <p:spPr>
              <a:xfrm>
                <a:off x="5769283" y="3927910"/>
                <a:ext cx="423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19048AFA-49CE-2693-CF29-3EB01077F592}"/>
                  </a:ext>
                </a:extLst>
              </p14:cNvPr>
              <p14:cNvContentPartPr/>
              <p14:nvPr/>
            </p14:nvContentPartPr>
            <p14:xfrm>
              <a:off x="5092483" y="4125910"/>
              <a:ext cx="352800" cy="12240"/>
            </p14:xfrm>
          </p:contentPart>
        </mc:Choice>
        <mc:Fallback xmlns="">
          <p:pic>
            <p:nvPicPr>
              <p:cNvPr id="9" name="墨迹 8">
                <a:extLst>
                  <a:ext uri="{FF2B5EF4-FFF2-40B4-BE49-F238E27FC236}">
                    <a16:creationId xmlns:a16="http://schemas.microsoft.com/office/drawing/2014/main" id="{19048AFA-49CE-2693-CF29-3EB01077F592}"/>
                  </a:ext>
                </a:extLst>
              </p:cNvPr>
              <p:cNvPicPr/>
              <p:nvPr/>
            </p:nvPicPr>
            <p:blipFill>
              <a:blip r:embed="rId11"/>
              <a:stretch>
                <a:fillRect/>
              </a:stretch>
            </p:blipFill>
            <p:spPr>
              <a:xfrm>
                <a:off x="5074843" y="4089910"/>
                <a:ext cx="388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8E69E0EB-8039-24E8-0E89-9EF7507C6B65}"/>
                  </a:ext>
                </a:extLst>
              </p14:cNvPr>
              <p14:cNvContentPartPr/>
              <p14:nvPr/>
            </p14:nvContentPartPr>
            <p14:xfrm>
              <a:off x="5521243" y="4276750"/>
              <a:ext cx="352800" cy="29880"/>
            </p14:xfrm>
          </p:contentPart>
        </mc:Choice>
        <mc:Fallback xmlns="">
          <p:pic>
            <p:nvPicPr>
              <p:cNvPr id="10" name="墨迹 9">
                <a:extLst>
                  <a:ext uri="{FF2B5EF4-FFF2-40B4-BE49-F238E27FC236}">
                    <a16:creationId xmlns:a16="http://schemas.microsoft.com/office/drawing/2014/main" id="{8E69E0EB-8039-24E8-0E89-9EF7507C6B65}"/>
                  </a:ext>
                </a:extLst>
              </p:cNvPr>
              <p:cNvPicPr/>
              <p:nvPr/>
            </p:nvPicPr>
            <p:blipFill>
              <a:blip r:embed="rId13"/>
              <a:stretch>
                <a:fillRect/>
              </a:stretch>
            </p:blipFill>
            <p:spPr>
              <a:xfrm>
                <a:off x="5503243" y="4240750"/>
                <a:ext cx="388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44C92B84-49FC-960D-CF8F-26776F524474}"/>
                  </a:ext>
                </a:extLst>
              </p14:cNvPr>
              <p14:cNvContentPartPr/>
              <p14:nvPr/>
            </p14:nvContentPartPr>
            <p14:xfrm>
              <a:off x="5272123" y="4449910"/>
              <a:ext cx="410760" cy="6480"/>
            </p14:xfrm>
          </p:contentPart>
        </mc:Choice>
        <mc:Fallback xmlns="">
          <p:pic>
            <p:nvPicPr>
              <p:cNvPr id="11" name="墨迹 10">
                <a:extLst>
                  <a:ext uri="{FF2B5EF4-FFF2-40B4-BE49-F238E27FC236}">
                    <a16:creationId xmlns:a16="http://schemas.microsoft.com/office/drawing/2014/main" id="{44C92B84-49FC-960D-CF8F-26776F524474}"/>
                  </a:ext>
                </a:extLst>
              </p:cNvPr>
              <p:cNvPicPr/>
              <p:nvPr/>
            </p:nvPicPr>
            <p:blipFill>
              <a:blip r:embed="rId15"/>
              <a:stretch>
                <a:fillRect/>
              </a:stretch>
            </p:blipFill>
            <p:spPr>
              <a:xfrm>
                <a:off x="5254123" y="4414270"/>
                <a:ext cx="446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8B304007-2D96-4AEE-7613-54B2534661D6}"/>
                  </a:ext>
                </a:extLst>
              </p14:cNvPr>
              <p14:cNvContentPartPr/>
              <p14:nvPr/>
            </p14:nvContentPartPr>
            <p14:xfrm>
              <a:off x="5266363" y="4618030"/>
              <a:ext cx="376200" cy="40320"/>
            </p14:xfrm>
          </p:contentPart>
        </mc:Choice>
        <mc:Fallback xmlns="">
          <p:pic>
            <p:nvPicPr>
              <p:cNvPr id="13" name="墨迹 12">
                <a:extLst>
                  <a:ext uri="{FF2B5EF4-FFF2-40B4-BE49-F238E27FC236}">
                    <a16:creationId xmlns:a16="http://schemas.microsoft.com/office/drawing/2014/main" id="{8B304007-2D96-4AEE-7613-54B2534661D6}"/>
                  </a:ext>
                </a:extLst>
              </p:cNvPr>
              <p:cNvPicPr/>
              <p:nvPr/>
            </p:nvPicPr>
            <p:blipFill>
              <a:blip r:embed="rId17"/>
              <a:stretch>
                <a:fillRect/>
              </a:stretch>
            </p:blipFill>
            <p:spPr>
              <a:xfrm>
                <a:off x="5248723" y="4582030"/>
                <a:ext cx="4118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DE8135D8-797F-E28D-BEB1-01D2CA140CD4}"/>
                  </a:ext>
                </a:extLst>
              </p14:cNvPr>
              <p14:cNvContentPartPr/>
              <p14:nvPr/>
            </p14:nvContentPartPr>
            <p14:xfrm>
              <a:off x="5225683" y="4768510"/>
              <a:ext cx="393840" cy="6840"/>
            </p14:xfrm>
          </p:contentPart>
        </mc:Choice>
        <mc:Fallback xmlns="">
          <p:pic>
            <p:nvPicPr>
              <p:cNvPr id="14" name="墨迹 13">
                <a:extLst>
                  <a:ext uri="{FF2B5EF4-FFF2-40B4-BE49-F238E27FC236}">
                    <a16:creationId xmlns:a16="http://schemas.microsoft.com/office/drawing/2014/main" id="{DE8135D8-797F-E28D-BEB1-01D2CA140CD4}"/>
                  </a:ext>
                </a:extLst>
              </p:cNvPr>
              <p:cNvPicPr/>
              <p:nvPr/>
            </p:nvPicPr>
            <p:blipFill>
              <a:blip r:embed="rId19"/>
              <a:stretch>
                <a:fillRect/>
              </a:stretch>
            </p:blipFill>
            <p:spPr>
              <a:xfrm>
                <a:off x="5208043" y="4732510"/>
                <a:ext cx="429480" cy="78480"/>
              </a:xfrm>
              <a:prstGeom prst="rect">
                <a:avLst/>
              </a:prstGeom>
            </p:spPr>
          </p:pic>
        </mc:Fallback>
      </mc:AlternateContent>
    </p:spTree>
    <p:extLst>
      <p:ext uri="{BB962C8B-B14F-4D97-AF65-F5344CB8AC3E}">
        <p14:creationId xmlns:p14="http://schemas.microsoft.com/office/powerpoint/2010/main" val="22507990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E50014-842B-0AF1-DFD2-136EBD106A87}"/>
              </a:ext>
            </a:extLst>
          </p:cNvPr>
          <p:cNvSpPr>
            <a:spLocks noGrp="1"/>
          </p:cNvSpPr>
          <p:nvPr>
            <p:ph type="title"/>
          </p:nvPr>
        </p:nvSpPr>
        <p:spPr/>
        <p:txBody>
          <a:bodyPr>
            <a:normAutofit fontScale="90000"/>
          </a:bodyPr>
          <a:lstStyle/>
          <a:p>
            <a:r>
              <a:rPr lang="en-US" sz="4400" dirty="0"/>
              <a:t>DO IT! 4: Trial Balance – </a:t>
            </a:r>
            <a:br>
              <a:rPr lang="en-US" dirty="0"/>
            </a:br>
            <a:r>
              <a:rPr lang="en-US" sz="3600" dirty="0"/>
              <a:t>Solution Part 2</a:t>
            </a:r>
            <a:endParaRPr lang="en-IN" sz="3600" dirty="0"/>
          </a:p>
        </p:txBody>
      </p:sp>
      <p:sp>
        <p:nvSpPr>
          <p:cNvPr id="6" name="Content Placeholder 5">
            <a:extLst>
              <a:ext uri="{FF2B5EF4-FFF2-40B4-BE49-F238E27FC236}">
                <a16:creationId xmlns:a16="http://schemas.microsoft.com/office/drawing/2014/main" id="{CAB24A83-3F00-852B-F699-5ED2874A30D7}"/>
              </a:ext>
            </a:extLst>
          </p:cNvPr>
          <p:cNvSpPr>
            <a:spLocks noGrp="1"/>
          </p:cNvSpPr>
          <p:nvPr>
            <p:ph sz="quarter" idx="10"/>
          </p:nvPr>
        </p:nvSpPr>
        <p:spPr>
          <a:xfrm>
            <a:off x="277137" y="1626538"/>
            <a:ext cx="8608777" cy="563563"/>
          </a:xfrm>
        </p:spPr>
        <p:txBody>
          <a:bodyPr>
            <a:normAutofit/>
          </a:bodyPr>
          <a:lstStyle/>
          <a:p>
            <a:pPr marL="444500" indent="-444500">
              <a:buFont typeface="+mj-lt"/>
              <a:buAutoNum type="alphaLcPeriod" startAt="2"/>
            </a:pPr>
            <a:r>
              <a:rPr lang="en-US" sz="2400" dirty="0"/>
              <a:t>Total assets and liabilities are computed as follows (in millions).</a:t>
            </a:r>
            <a:endParaRPr lang="en-IN" sz="2400" dirty="0"/>
          </a:p>
        </p:txBody>
      </p:sp>
      <p:pic>
        <p:nvPicPr>
          <p:cNvPr id="13" name="Picture Placeholder 9" descr="An illustration of a balance sheet presents five columns where the first and fourth columns present account names and the second, third and fifth are numeric columns that present respective amounts. There are two sections. The first section is titled Assets and presents the following account names and respective amounts: Equipment, Won 15,000 presented in the first numeric column; Less: Accumulated depreciation—equipment, 850 in the first numeric column. The amount 14,150 appears in the second numeric column adjacent to the 850 amount, and is obtained by subtracting Less: Accumulated depreciation—equipment from Equipment. Prepaid rent, 900; Supplies, 1,000; Accounts Receivable, 600; Cash, 6,700; in the second numeric column; The amounts are totaled as Won 23,350, presented in the last numeric column, and the label appears in the first column as: Total assets. The second section on the right is titled Liabilities and presents the following account names and respective amounts: Notes Payable, Won 5,000; Accounts Payable, 1,510; Unearned rent revenue, 500; Salaries and wages payable, 400; Interest Payable, 50; The next line presents Total liabilities, with an amount of Won 7,460 in the numeric column obtained by adding Notes payable, Accounts payable, Unearned rent revenue, Salaries and wages payable, and Interest payable. An illustration of a retained earnings statement labeled c is presented below. There are two columns in this statement, the first presenting labels and the second presenting the respective amounts. The first line of the statement presents: Retained earnings, April 1, with a Won 0 amount in the second column. The next line presents: Add: Net income, with the 2,490 income amount appearing in the second column. The next line presents: Less: Dividends, in the first column with the amount of 600 in the second column. The total is labeled as: Retained earnings, June 30, with the amount of Won 1,890 presented in the second column.">
            <a:extLst>
              <a:ext uri="{FF2B5EF4-FFF2-40B4-BE49-F238E27FC236}">
                <a16:creationId xmlns:a16="http://schemas.microsoft.com/office/drawing/2014/main" id="{B9D11FA5-D282-98A2-02C1-D71AAD93F83A}"/>
              </a:ext>
            </a:extLst>
          </p:cNvPr>
          <p:cNvPicPr>
            <a:picLocks noGrp="1" noChangeAspect="1" noChangeArrowheads="1"/>
          </p:cNvPicPr>
          <p:nvPr>
            <p:ph type="pic" sz="quarter" idx="12"/>
          </p:nvPr>
        </p:nvPicPr>
        <p:blipFill rotWithShape="1">
          <a:blip r:embed="rId2">
            <a:extLst>
              <a:ext uri="{28A0092B-C50C-407E-A947-70E740481C1C}">
                <a14:useLocalDpi xmlns:a14="http://schemas.microsoft.com/office/drawing/2010/main" val="0"/>
              </a:ext>
            </a:extLst>
          </a:blip>
          <a:stretch/>
        </p:blipFill>
        <p:spPr bwMode="auto">
          <a:xfrm>
            <a:off x="-285031" y="2812984"/>
            <a:ext cx="4200684" cy="21814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EFA911C-557D-8536-A906-4980E1907BC0}"/>
              </a:ext>
            </a:extLst>
          </p:cNvPr>
          <p:cNvSpPr>
            <a:spLocks noGrp="1"/>
          </p:cNvSpPr>
          <p:nvPr>
            <p:ph sz="quarter" idx="16"/>
          </p:nvPr>
        </p:nvSpPr>
        <p:spPr>
          <a:xfrm>
            <a:off x="7984966" y="6492875"/>
            <a:ext cx="749300" cy="365125"/>
          </a:xfrm>
        </p:spPr>
        <p:txBody>
          <a:bodyPr/>
          <a:lstStyle/>
          <a:p>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4</a:t>
            </a:r>
          </a:p>
        </p:txBody>
      </p:sp>
      <p:pic>
        <p:nvPicPr>
          <p:cNvPr id="7" name="Picture Placeholder 12" descr="An illustration of the adjusted trial balance has four columns, with the first and third presenting the account names, and the second and fourth labeled Debit and Credit, respectively. Selected accounts are listed in the first column and include: Cash, Accounts Receivable, Prepaid Rent, Supplies, Equipment, Dividends, Salaries and Wages Expense, Rent Expense, Depreciation Expense, Supplies Expense, Utilities Expense, and Interest Expense. Selected accounts are listed in the third column and include: Accumulated Depreciation-Equipment, Notes Payable, Accounts Payable, Salaries and Wages Payable, Interest Payable, Unearned Rent Revenue, Share Capital-Ordinary, Service Revenue, and Rent Revenue. The respective debit amounts are listed in the debit column with a total of Won 37,310 and the respective credit amounts are listed in the credit column with a total of Won 37,310.">
            <a:extLst>
              <a:ext uri="{FF2B5EF4-FFF2-40B4-BE49-F238E27FC236}">
                <a16:creationId xmlns:a16="http://schemas.microsoft.com/office/drawing/2014/main" id="{466B5F35-9FE7-0E26-BABD-02E5AF739512}"/>
              </a:ext>
            </a:extLst>
          </p:cNvPr>
          <p:cNvPicPr>
            <a:picLocks noChangeAspect="1"/>
          </p:cNvPicPr>
          <p:nvPr/>
        </p:nvPicPr>
        <p:blipFill rotWithShape="1">
          <a:blip r:embed="rId3"/>
          <a:stretch/>
        </p:blipFill>
        <p:spPr>
          <a:xfrm>
            <a:off x="4286730" y="2752529"/>
            <a:ext cx="5095267" cy="2478933"/>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7D55767B-4C80-EF43-1768-AA9F8823718D}"/>
                  </a:ext>
                </a:extLst>
              </p14:cNvPr>
              <p14:cNvContentPartPr/>
              <p14:nvPr/>
            </p14:nvContentPartPr>
            <p14:xfrm>
              <a:off x="2644483" y="3060670"/>
              <a:ext cx="333360" cy="12600"/>
            </p14:xfrm>
          </p:contentPart>
        </mc:Choice>
        <mc:Fallback xmlns="">
          <p:pic>
            <p:nvPicPr>
              <p:cNvPr id="11" name="墨迹 10">
                <a:extLst>
                  <a:ext uri="{FF2B5EF4-FFF2-40B4-BE49-F238E27FC236}">
                    <a16:creationId xmlns:a16="http://schemas.microsoft.com/office/drawing/2014/main" id="{7D55767B-4C80-EF43-1768-AA9F8823718D}"/>
                  </a:ext>
                </a:extLst>
              </p:cNvPr>
              <p:cNvPicPr/>
              <p:nvPr/>
            </p:nvPicPr>
            <p:blipFill>
              <a:blip r:embed="rId5"/>
              <a:stretch>
                <a:fillRect/>
              </a:stretch>
            </p:blipFill>
            <p:spPr>
              <a:xfrm>
                <a:off x="2626843" y="3025030"/>
                <a:ext cx="369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8A9EE8F1-04FA-B928-17D1-ADEF71DD3421}"/>
                  </a:ext>
                </a:extLst>
              </p14:cNvPr>
              <p14:cNvContentPartPr/>
              <p14:nvPr/>
            </p14:nvContentPartPr>
            <p14:xfrm>
              <a:off x="2852923" y="3199990"/>
              <a:ext cx="289800" cy="41040"/>
            </p14:xfrm>
          </p:contentPart>
        </mc:Choice>
        <mc:Fallback xmlns="">
          <p:pic>
            <p:nvPicPr>
              <p:cNvPr id="12" name="墨迹 11">
                <a:extLst>
                  <a:ext uri="{FF2B5EF4-FFF2-40B4-BE49-F238E27FC236}">
                    <a16:creationId xmlns:a16="http://schemas.microsoft.com/office/drawing/2014/main" id="{8A9EE8F1-04FA-B928-17D1-ADEF71DD3421}"/>
                  </a:ext>
                </a:extLst>
              </p:cNvPr>
              <p:cNvPicPr/>
              <p:nvPr/>
            </p:nvPicPr>
            <p:blipFill>
              <a:blip r:embed="rId7"/>
              <a:stretch>
                <a:fillRect/>
              </a:stretch>
            </p:blipFill>
            <p:spPr>
              <a:xfrm>
                <a:off x="2834923" y="3163990"/>
                <a:ext cx="3254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A4BB870A-AF9D-C25E-79B8-7E667EB64718}"/>
                  </a:ext>
                </a:extLst>
              </p14:cNvPr>
              <p14:cNvContentPartPr/>
              <p14:nvPr/>
            </p14:nvContentPartPr>
            <p14:xfrm>
              <a:off x="2494363" y="3720910"/>
              <a:ext cx="480600" cy="12600"/>
            </p14:xfrm>
          </p:contentPart>
        </mc:Choice>
        <mc:Fallback xmlns="">
          <p:pic>
            <p:nvPicPr>
              <p:cNvPr id="14" name="墨迹 13">
                <a:extLst>
                  <a:ext uri="{FF2B5EF4-FFF2-40B4-BE49-F238E27FC236}">
                    <a16:creationId xmlns:a16="http://schemas.microsoft.com/office/drawing/2014/main" id="{A4BB870A-AF9D-C25E-79B8-7E667EB64718}"/>
                  </a:ext>
                </a:extLst>
              </p:cNvPr>
              <p:cNvPicPr/>
              <p:nvPr/>
            </p:nvPicPr>
            <p:blipFill>
              <a:blip r:embed="rId9"/>
              <a:stretch>
                <a:fillRect/>
              </a:stretch>
            </p:blipFill>
            <p:spPr>
              <a:xfrm>
                <a:off x="2476363" y="3685270"/>
                <a:ext cx="5162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BCC6CE9B-051A-7498-6D66-320A48ADE1DA}"/>
                  </a:ext>
                </a:extLst>
              </p14:cNvPr>
              <p14:cNvContentPartPr/>
              <p14:nvPr/>
            </p14:nvContentPartPr>
            <p14:xfrm>
              <a:off x="2720083" y="3852670"/>
              <a:ext cx="384120" cy="19800"/>
            </p14:xfrm>
          </p:contentPart>
        </mc:Choice>
        <mc:Fallback xmlns="">
          <p:pic>
            <p:nvPicPr>
              <p:cNvPr id="15" name="墨迹 14">
                <a:extLst>
                  <a:ext uri="{FF2B5EF4-FFF2-40B4-BE49-F238E27FC236}">
                    <a16:creationId xmlns:a16="http://schemas.microsoft.com/office/drawing/2014/main" id="{BCC6CE9B-051A-7498-6D66-320A48ADE1DA}"/>
                  </a:ext>
                </a:extLst>
              </p:cNvPr>
              <p:cNvPicPr/>
              <p:nvPr/>
            </p:nvPicPr>
            <p:blipFill>
              <a:blip r:embed="rId11"/>
              <a:stretch>
                <a:fillRect/>
              </a:stretch>
            </p:blipFill>
            <p:spPr>
              <a:xfrm>
                <a:off x="2702083" y="3816670"/>
                <a:ext cx="419760" cy="91440"/>
              </a:xfrm>
              <a:prstGeom prst="rect">
                <a:avLst/>
              </a:prstGeom>
            </p:spPr>
          </p:pic>
        </mc:Fallback>
      </mc:AlternateContent>
      <p:grpSp>
        <p:nvGrpSpPr>
          <p:cNvPr id="20" name="组合 19">
            <a:extLst>
              <a:ext uri="{FF2B5EF4-FFF2-40B4-BE49-F238E27FC236}">
                <a16:creationId xmlns:a16="http://schemas.microsoft.com/office/drawing/2014/main" id="{8A3367A5-C2B2-8986-9F75-5FAB0686A00A}"/>
              </a:ext>
            </a:extLst>
          </p:cNvPr>
          <p:cNvGrpSpPr/>
          <p:nvPr/>
        </p:nvGrpSpPr>
        <p:grpSpPr>
          <a:xfrm>
            <a:off x="2279443" y="3219430"/>
            <a:ext cx="1824480" cy="363600"/>
            <a:chOff x="2279443" y="3219430"/>
            <a:chExt cx="1824480" cy="363600"/>
          </a:xfrm>
        </p:grpSpPr>
        <mc:AlternateContent xmlns:mc="http://schemas.openxmlformats.org/markup-compatibility/2006" xmlns:p14="http://schemas.microsoft.com/office/powerpoint/2010/main">
          <mc:Choice Requires="p14">
            <p:contentPart p14:bwMode="auto" r:id="rId12">
              <p14:nvContentPartPr>
                <p14:cNvPr id="16" name="墨迹 15">
                  <a:extLst>
                    <a:ext uri="{FF2B5EF4-FFF2-40B4-BE49-F238E27FC236}">
                      <a16:creationId xmlns:a16="http://schemas.microsoft.com/office/drawing/2014/main" id="{08386375-7F77-A6C6-3733-82A7188076C5}"/>
                    </a:ext>
                  </a:extLst>
                </p14:cNvPr>
                <p14:cNvContentPartPr/>
                <p14:nvPr/>
              </p14:nvContentPartPr>
              <p14:xfrm>
                <a:off x="2279443" y="3257590"/>
                <a:ext cx="1691640" cy="325440"/>
              </p14:xfrm>
            </p:contentPart>
          </mc:Choice>
          <mc:Fallback xmlns="">
            <p:pic>
              <p:nvPicPr>
                <p:cNvPr id="16" name="墨迹 15">
                  <a:extLst>
                    <a:ext uri="{FF2B5EF4-FFF2-40B4-BE49-F238E27FC236}">
                      <a16:creationId xmlns:a16="http://schemas.microsoft.com/office/drawing/2014/main" id="{08386375-7F77-A6C6-3733-82A7188076C5}"/>
                    </a:ext>
                  </a:extLst>
                </p:cNvPr>
                <p:cNvPicPr/>
                <p:nvPr/>
              </p:nvPicPr>
              <p:blipFill>
                <a:blip r:embed="rId13"/>
                <a:stretch>
                  <a:fillRect/>
                </a:stretch>
              </p:blipFill>
              <p:spPr>
                <a:xfrm>
                  <a:off x="2273323" y="3251470"/>
                  <a:ext cx="17038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墨迹 16">
                  <a:extLst>
                    <a:ext uri="{FF2B5EF4-FFF2-40B4-BE49-F238E27FC236}">
                      <a16:creationId xmlns:a16="http://schemas.microsoft.com/office/drawing/2014/main" id="{D03DB3F6-F278-2015-9C3B-18CA682D6362}"/>
                    </a:ext>
                  </a:extLst>
                </p14:cNvPr>
                <p14:cNvContentPartPr/>
                <p14:nvPr/>
              </p14:nvContentPartPr>
              <p14:xfrm>
                <a:off x="3975403" y="3219430"/>
                <a:ext cx="128520" cy="259560"/>
              </p14:xfrm>
            </p:contentPart>
          </mc:Choice>
          <mc:Fallback xmlns="">
            <p:pic>
              <p:nvPicPr>
                <p:cNvPr id="17" name="墨迹 16">
                  <a:extLst>
                    <a:ext uri="{FF2B5EF4-FFF2-40B4-BE49-F238E27FC236}">
                      <a16:creationId xmlns:a16="http://schemas.microsoft.com/office/drawing/2014/main" id="{D03DB3F6-F278-2015-9C3B-18CA682D6362}"/>
                    </a:ext>
                  </a:extLst>
                </p:cNvPr>
                <p:cNvPicPr/>
                <p:nvPr/>
              </p:nvPicPr>
              <p:blipFill>
                <a:blip r:embed="rId15"/>
                <a:stretch>
                  <a:fillRect/>
                </a:stretch>
              </p:blipFill>
              <p:spPr>
                <a:xfrm>
                  <a:off x="3969283" y="3213310"/>
                  <a:ext cx="1407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墨迹 18">
                  <a:extLst>
                    <a:ext uri="{FF2B5EF4-FFF2-40B4-BE49-F238E27FC236}">
                      <a16:creationId xmlns:a16="http://schemas.microsoft.com/office/drawing/2014/main" id="{7825395A-EB01-2795-C291-3F30B03BAF56}"/>
                    </a:ext>
                  </a:extLst>
                </p14:cNvPr>
                <p14:cNvContentPartPr/>
                <p14:nvPr/>
              </p14:nvContentPartPr>
              <p14:xfrm>
                <a:off x="4033723" y="3543070"/>
                <a:ext cx="17640" cy="10440"/>
              </p14:xfrm>
            </p:contentPart>
          </mc:Choice>
          <mc:Fallback xmlns="">
            <p:pic>
              <p:nvPicPr>
                <p:cNvPr id="19" name="墨迹 18">
                  <a:extLst>
                    <a:ext uri="{FF2B5EF4-FFF2-40B4-BE49-F238E27FC236}">
                      <a16:creationId xmlns:a16="http://schemas.microsoft.com/office/drawing/2014/main" id="{7825395A-EB01-2795-C291-3F30B03BAF56}"/>
                    </a:ext>
                  </a:extLst>
                </p:cNvPr>
                <p:cNvPicPr/>
                <p:nvPr/>
              </p:nvPicPr>
              <p:blipFill>
                <a:blip r:embed="rId17"/>
                <a:stretch>
                  <a:fillRect/>
                </a:stretch>
              </p:blipFill>
              <p:spPr>
                <a:xfrm>
                  <a:off x="4027603" y="3536950"/>
                  <a:ext cx="29880" cy="2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墨迹 20">
                <a:extLst>
                  <a:ext uri="{FF2B5EF4-FFF2-40B4-BE49-F238E27FC236}">
                    <a16:creationId xmlns:a16="http://schemas.microsoft.com/office/drawing/2014/main" id="{811BFC8C-7180-6B9F-9B08-292461C36F02}"/>
                  </a:ext>
                </a:extLst>
              </p14:cNvPr>
              <p14:cNvContentPartPr/>
              <p14:nvPr/>
            </p14:nvContentPartPr>
            <p14:xfrm>
              <a:off x="-86837" y="3703630"/>
              <a:ext cx="398880" cy="23760"/>
            </p14:xfrm>
          </p:contentPart>
        </mc:Choice>
        <mc:Fallback xmlns="">
          <p:pic>
            <p:nvPicPr>
              <p:cNvPr id="21" name="墨迹 20">
                <a:extLst>
                  <a:ext uri="{FF2B5EF4-FFF2-40B4-BE49-F238E27FC236}">
                    <a16:creationId xmlns:a16="http://schemas.microsoft.com/office/drawing/2014/main" id="{811BFC8C-7180-6B9F-9B08-292461C36F02}"/>
                  </a:ext>
                </a:extLst>
              </p:cNvPr>
              <p:cNvPicPr/>
              <p:nvPr/>
            </p:nvPicPr>
            <p:blipFill>
              <a:blip r:embed="rId19"/>
              <a:stretch>
                <a:fillRect/>
              </a:stretch>
            </p:blipFill>
            <p:spPr>
              <a:xfrm>
                <a:off x="-104837" y="3667990"/>
                <a:ext cx="434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墨迹 22">
                <a:extLst>
                  <a:ext uri="{FF2B5EF4-FFF2-40B4-BE49-F238E27FC236}">
                    <a16:creationId xmlns:a16="http://schemas.microsoft.com/office/drawing/2014/main" id="{5FC72CA8-5054-8CBA-5FA8-4AD42161B140}"/>
                  </a:ext>
                </a:extLst>
              </p14:cNvPr>
              <p14:cNvContentPartPr/>
              <p14:nvPr/>
            </p14:nvContentPartPr>
            <p14:xfrm>
              <a:off x="-69557" y="3061390"/>
              <a:ext cx="468360" cy="12240"/>
            </p14:xfrm>
          </p:contentPart>
        </mc:Choice>
        <mc:Fallback xmlns="">
          <p:pic>
            <p:nvPicPr>
              <p:cNvPr id="23" name="墨迹 22">
                <a:extLst>
                  <a:ext uri="{FF2B5EF4-FFF2-40B4-BE49-F238E27FC236}">
                    <a16:creationId xmlns:a16="http://schemas.microsoft.com/office/drawing/2014/main" id="{5FC72CA8-5054-8CBA-5FA8-4AD42161B140}"/>
                  </a:ext>
                </a:extLst>
              </p:cNvPr>
              <p:cNvPicPr/>
              <p:nvPr/>
            </p:nvPicPr>
            <p:blipFill>
              <a:blip r:embed="rId21"/>
              <a:stretch>
                <a:fillRect/>
              </a:stretch>
            </p:blipFill>
            <p:spPr>
              <a:xfrm>
                <a:off x="-87197" y="3025750"/>
                <a:ext cx="504000" cy="8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4" name="墨迹 23">
                <a:extLst>
                  <a:ext uri="{FF2B5EF4-FFF2-40B4-BE49-F238E27FC236}">
                    <a16:creationId xmlns:a16="http://schemas.microsoft.com/office/drawing/2014/main" id="{B80D7F16-D06A-655D-C051-690BAEE1006B}"/>
                  </a:ext>
                </a:extLst>
              </p14:cNvPr>
              <p14:cNvContentPartPr/>
              <p14:nvPr/>
            </p14:nvContentPartPr>
            <p14:xfrm>
              <a:off x="-214277" y="2776630"/>
              <a:ext cx="1015200" cy="817560"/>
            </p14:xfrm>
          </p:contentPart>
        </mc:Choice>
        <mc:Fallback xmlns="">
          <p:pic>
            <p:nvPicPr>
              <p:cNvPr id="24" name="墨迹 23">
                <a:extLst>
                  <a:ext uri="{FF2B5EF4-FFF2-40B4-BE49-F238E27FC236}">
                    <a16:creationId xmlns:a16="http://schemas.microsoft.com/office/drawing/2014/main" id="{B80D7F16-D06A-655D-C051-690BAEE1006B}"/>
                  </a:ext>
                </a:extLst>
              </p:cNvPr>
              <p:cNvPicPr/>
              <p:nvPr/>
            </p:nvPicPr>
            <p:blipFill>
              <a:blip r:embed="rId23"/>
              <a:stretch>
                <a:fillRect/>
              </a:stretch>
            </p:blipFill>
            <p:spPr>
              <a:xfrm>
                <a:off x="-223277" y="2767990"/>
                <a:ext cx="1032840" cy="835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墨迹 24">
                <a:extLst>
                  <a:ext uri="{FF2B5EF4-FFF2-40B4-BE49-F238E27FC236}">
                    <a16:creationId xmlns:a16="http://schemas.microsoft.com/office/drawing/2014/main" id="{F332C5E1-3928-CFA9-42D1-DD1223E2A904}"/>
                  </a:ext>
                </a:extLst>
              </p14:cNvPr>
              <p14:cNvContentPartPr/>
              <p14:nvPr/>
            </p14:nvContentPartPr>
            <p14:xfrm>
              <a:off x="-578957" y="3529750"/>
              <a:ext cx="416880" cy="41040"/>
            </p14:xfrm>
          </p:contentPart>
        </mc:Choice>
        <mc:Fallback xmlns="">
          <p:pic>
            <p:nvPicPr>
              <p:cNvPr id="25" name="墨迹 24">
                <a:extLst>
                  <a:ext uri="{FF2B5EF4-FFF2-40B4-BE49-F238E27FC236}">
                    <a16:creationId xmlns:a16="http://schemas.microsoft.com/office/drawing/2014/main" id="{F332C5E1-3928-CFA9-42D1-DD1223E2A904}"/>
                  </a:ext>
                </a:extLst>
              </p:cNvPr>
              <p:cNvPicPr/>
              <p:nvPr/>
            </p:nvPicPr>
            <p:blipFill>
              <a:blip r:embed="rId25"/>
              <a:stretch>
                <a:fillRect/>
              </a:stretch>
            </p:blipFill>
            <p:spPr>
              <a:xfrm>
                <a:off x="-585077" y="3523630"/>
                <a:ext cx="429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墨迹 25">
                <a:extLst>
                  <a:ext uri="{FF2B5EF4-FFF2-40B4-BE49-F238E27FC236}">
                    <a16:creationId xmlns:a16="http://schemas.microsoft.com/office/drawing/2014/main" id="{38ACDB37-D360-F5EE-E2A2-13EC02E23008}"/>
                  </a:ext>
                </a:extLst>
              </p14:cNvPr>
              <p14:cNvContentPartPr/>
              <p14:nvPr/>
            </p14:nvContentPartPr>
            <p14:xfrm>
              <a:off x="-526757" y="3581230"/>
              <a:ext cx="335520" cy="24480"/>
            </p14:xfrm>
          </p:contentPart>
        </mc:Choice>
        <mc:Fallback xmlns="">
          <p:pic>
            <p:nvPicPr>
              <p:cNvPr id="26" name="墨迹 25">
                <a:extLst>
                  <a:ext uri="{FF2B5EF4-FFF2-40B4-BE49-F238E27FC236}">
                    <a16:creationId xmlns:a16="http://schemas.microsoft.com/office/drawing/2014/main" id="{38ACDB37-D360-F5EE-E2A2-13EC02E23008}"/>
                  </a:ext>
                </a:extLst>
              </p:cNvPr>
              <p:cNvPicPr/>
              <p:nvPr/>
            </p:nvPicPr>
            <p:blipFill>
              <a:blip r:embed="rId27"/>
              <a:stretch>
                <a:fillRect/>
              </a:stretch>
            </p:blipFill>
            <p:spPr>
              <a:xfrm>
                <a:off x="-532877" y="3575110"/>
                <a:ext cx="347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墨迹 26">
                <a:extLst>
                  <a:ext uri="{FF2B5EF4-FFF2-40B4-BE49-F238E27FC236}">
                    <a16:creationId xmlns:a16="http://schemas.microsoft.com/office/drawing/2014/main" id="{6D9B92BE-DBE3-D754-81FA-A50C72000E3F}"/>
                  </a:ext>
                </a:extLst>
              </p14:cNvPr>
              <p14:cNvContentPartPr/>
              <p14:nvPr/>
            </p14:nvContentPartPr>
            <p14:xfrm>
              <a:off x="-256037" y="3431830"/>
              <a:ext cx="148680" cy="200160"/>
            </p14:xfrm>
          </p:contentPart>
        </mc:Choice>
        <mc:Fallback xmlns="">
          <p:pic>
            <p:nvPicPr>
              <p:cNvPr id="27" name="墨迹 26">
                <a:extLst>
                  <a:ext uri="{FF2B5EF4-FFF2-40B4-BE49-F238E27FC236}">
                    <a16:creationId xmlns:a16="http://schemas.microsoft.com/office/drawing/2014/main" id="{6D9B92BE-DBE3-D754-81FA-A50C72000E3F}"/>
                  </a:ext>
                </a:extLst>
              </p:cNvPr>
              <p:cNvPicPr/>
              <p:nvPr/>
            </p:nvPicPr>
            <p:blipFill>
              <a:blip r:embed="rId29"/>
              <a:stretch>
                <a:fillRect/>
              </a:stretch>
            </p:blipFill>
            <p:spPr>
              <a:xfrm>
                <a:off x="-262157" y="3425710"/>
                <a:ext cx="160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墨迹 27">
                <a:extLst>
                  <a:ext uri="{FF2B5EF4-FFF2-40B4-BE49-F238E27FC236}">
                    <a16:creationId xmlns:a16="http://schemas.microsoft.com/office/drawing/2014/main" id="{E73A88EE-67A5-9E0D-2F47-707B40A99B55}"/>
                  </a:ext>
                </a:extLst>
              </p14:cNvPr>
              <p14:cNvContentPartPr/>
              <p14:nvPr/>
            </p14:nvContentPartPr>
            <p14:xfrm>
              <a:off x="-75317" y="3871030"/>
              <a:ext cx="827280" cy="18360"/>
            </p14:xfrm>
          </p:contentPart>
        </mc:Choice>
        <mc:Fallback xmlns="">
          <p:pic>
            <p:nvPicPr>
              <p:cNvPr id="28" name="墨迹 27">
                <a:extLst>
                  <a:ext uri="{FF2B5EF4-FFF2-40B4-BE49-F238E27FC236}">
                    <a16:creationId xmlns:a16="http://schemas.microsoft.com/office/drawing/2014/main" id="{E73A88EE-67A5-9E0D-2F47-707B40A99B55}"/>
                  </a:ext>
                </a:extLst>
              </p:cNvPr>
              <p:cNvPicPr/>
              <p:nvPr/>
            </p:nvPicPr>
            <p:blipFill>
              <a:blip r:embed="rId31"/>
              <a:stretch>
                <a:fillRect/>
              </a:stretch>
            </p:blipFill>
            <p:spPr>
              <a:xfrm>
                <a:off x="-93317" y="3835030"/>
                <a:ext cx="8629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墨迹 28">
                <a:extLst>
                  <a:ext uri="{FF2B5EF4-FFF2-40B4-BE49-F238E27FC236}">
                    <a16:creationId xmlns:a16="http://schemas.microsoft.com/office/drawing/2014/main" id="{DE8B23E4-1CE0-68A7-682B-D927BACC5909}"/>
                  </a:ext>
                </a:extLst>
              </p14:cNvPr>
              <p14:cNvContentPartPr/>
              <p14:nvPr/>
            </p14:nvContentPartPr>
            <p14:xfrm>
              <a:off x="-75317" y="3986590"/>
              <a:ext cx="178920" cy="7200"/>
            </p14:xfrm>
          </p:contentPart>
        </mc:Choice>
        <mc:Fallback xmlns="">
          <p:pic>
            <p:nvPicPr>
              <p:cNvPr id="29" name="墨迹 28">
                <a:extLst>
                  <a:ext uri="{FF2B5EF4-FFF2-40B4-BE49-F238E27FC236}">
                    <a16:creationId xmlns:a16="http://schemas.microsoft.com/office/drawing/2014/main" id="{DE8B23E4-1CE0-68A7-682B-D927BACC5909}"/>
                  </a:ext>
                </a:extLst>
              </p:cNvPr>
              <p:cNvPicPr/>
              <p:nvPr/>
            </p:nvPicPr>
            <p:blipFill>
              <a:blip r:embed="rId33"/>
              <a:stretch>
                <a:fillRect/>
              </a:stretch>
            </p:blipFill>
            <p:spPr>
              <a:xfrm>
                <a:off x="-93317" y="3950950"/>
                <a:ext cx="214560" cy="78840"/>
              </a:xfrm>
              <a:prstGeom prst="rect">
                <a:avLst/>
              </a:prstGeom>
            </p:spPr>
          </p:pic>
        </mc:Fallback>
      </mc:AlternateContent>
    </p:spTree>
    <p:extLst>
      <p:ext uri="{BB962C8B-B14F-4D97-AF65-F5344CB8AC3E}">
        <p14:creationId xmlns:p14="http://schemas.microsoft.com/office/powerpoint/2010/main" val="21818179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807262"/>
            <a:ext cx="8115301" cy="1243477"/>
          </a:xfrm>
        </p:spPr>
        <p:txBody>
          <a:bodyPr/>
          <a:lstStyle/>
          <a:p>
            <a:r>
              <a:rPr lang="en-GB" dirty="0"/>
              <a:t>Learning Objective 6</a:t>
            </a:r>
            <a:br>
              <a:rPr lang="en-GB" dirty="0"/>
            </a:br>
            <a:r>
              <a:rPr lang="en-US" dirty="0"/>
              <a:t>Financial reporting concepts.</a:t>
            </a:r>
            <a:endParaRPr lang="en-IN" dirty="0"/>
          </a:p>
        </p:txBody>
      </p:sp>
      <p:sp>
        <p:nvSpPr>
          <p:cNvPr id="6" name="Content Placeholder 5">
            <a:extLst>
              <a:ext uri="{FF2B5EF4-FFF2-40B4-BE49-F238E27FC236}">
                <a16:creationId xmlns:a16="http://schemas.microsoft.com/office/drawing/2014/main" id="{4E0BB026-CAA2-BBD8-4519-CD04227B57DA}"/>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29382479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fontScale="90000"/>
          </a:bodyPr>
          <a:lstStyle/>
          <a:p>
            <a:r>
              <a:rPr lang="en-US" dirty="0"/>
              <a:t>What is high quality financial reporting?</a:t>
            </a:r>
            <a:endParaRPr lang="en-IN" dirty="0"/>
          </a:p>
        </p:txBody>
      </p:sp>
      <p:graphicFrame>
        <p:nvGraphicFramePr>
          <p:cNvPr id="4" name="Content Placeholder 12">
            <a:extLst>
              <a:ext uri="{FF2B5EF4-FFF2-40B4-BE49-F238E27FC236}">
                <a16:creationId xmlns:a16="http://schemas.microsoft.com/office/drawing/2014/main" id="{405FB0EB-84B0-9DEE-1008-52C0A9C9427D}"/>
              </a:ext>
            </a:extLst>
          </p:cNvPr>
          <p:cNvGraphicFramePr>
            <a:graphicFrameLocks noGrp="1"/>
          </p:cNvGraphicFramePr>
          <p:nvPr>
            <p:ph sz="quarter" idx="12"/>
          </p:nvPr>
        </p:nvGraphicFramePr>
        <p:xfrm>
          <a:off x="514350" y="1423988"/>
          <a:ext cx="8137453" cy="4419600"/>
        </p:xfrm>
        <a:graphic>
          <a:graphicData uri="http://schemas.openxmlformats.org/drawingml/2006/table">
            <a:tbl>
              <a:tblPr firstRow="1" bandRow="1">
                <a:tableStyleId>{72833802-FEF1-4C79-8D5D-14CF1EAF98D9}</a:tableStyleId>
              </a:tblPr>
              <a:tblGrid>
                <a:gridCol w="2623385">
                  <a:extLst>
                    <a:ext uri="{9D8B030D-6E8A-4147-A177-3AD203B41FA5}">
                      <a16:colId xmlns:a16="http://schemas.microsoft.com/office/drawing/2014/main" val="3355733169"/>
                    </a:ext>
                  </a:extLst>
                </a:gridCol>
                <a:gridCol w="5514068">
                  <a:extLst>
                    <a:ext uri="{9D8B030D-6E8A-4147-A177-3AD203B41FA5}">
                      <a16:colId xmlns:a16="http://schemas.microsoft.com/office/drawing/2014/main" val="3472142728"/>
                    </a:ext>
                  </a:extLst>
                </a:gridCol>
              </a:tblGrid>
              <a:tr h="370840">
                <a:tc>
                  <a:txBody>
                    <a:bodyPr/>
                    <a:lstStyle/>
                    <a:p>
                      <a:r>
                        <a:rPr lang="en-US" sz="2000" dirty="0"/>
                        <a:t>Quality:</a:t>
                      </a:r>
                    </a:p>
                  </a:txBody>
                  <a:tcPr/>
                </a:tc>
                <a:tc>
                  <a:txBody>
                    <a:bodyPr/>
                    <a:lstStyle/>
                    <a:p>
                      <a:r>
                        <a:rPr lang="en-US" sz="2000" dirty="0"/>
                        <a:t>It means:</a:t>
                      </a:r>
                    </a:p>
                  </a:txBody>
                  <a:tcPr/>
                </a:tc>
                <a:extLst>
                  <a:ext uri="{0D108BD9-81ED-4DB2-BD59-A6C34878D82A}">
                    <a16:rowId xmlns:a16="http://schemas.microsoft.com/office/drawing/2014/main" val="3678606689"/>
                  </a:ext>
                </a:extLst>
              </a:tr>
              <a:tr h="370840">
                <a:tc>
                  <a:txBody>
                    <a:bodyPr/>
                    <a:lstStyle/>
                    <a:p>
                      <a:r>
                        <a:rPr lang="en-US" sz="2000" b="1" dirty="0"/>
                        <a:t>Comparability</a:t>
                      </a:r>
                      <a:endParaRPr lang="en-US" sz="2000" dirty="0"/>
                    </a:p>
                  </a:txBody>
                  <a:tcPr/>
                </a:tc>
                <a:tc>
                  <a:txBody>
                    <a:bodyPr/>
                    <a:lstStyle/>
                    <a:p>
                      <a:pPr marL="342900" indent="-342900">
                        <a:buAutoNum type="arabicParenBoth"/>
                      </a:pPr>
                      <a:r>
                        <a:rPr lang="en-US" sz="2000" dirty="0"/>
                        <a:t>Different companies use the same accounting principles, and </a:t>
                      </a:r>
                    </a:p>
                    <a:p>
                      <a:pPr marL="342900" indent="-342900">
                        <a:buAutoNum type="arabicParenBoth"/>
                      </a:pPr>
                      <a:r>
                        <a:rPr lang="en-US" sz="2000" dirty="0"/>
                        <a:t>A company uses the same accounting principles and methods from year to year (consistency).</a:t>
                      </a:r>
                    </a:p>
                  </a:txBody>
                  <a:tcPr/>
                </a:tc>
                <a:extLst>
                  <a:ext uri="{0D108BD9-81ED-4DB2-BD59-A6C34878D82A}">
                    <a16:rowId xmlns:a16="http://schemas.microsoft.com/office/drawing/2014/main" val="1841456770"/>
                  </a:ext>
                </a:extLst>
              </a:tr>
              <a:tr h="370840">
                <a:tc>
                  <a:txBody>
                    <a:bodyPr/>
                    <a:lstStyle/>
                    <a:p>
                      <a:r>
                        <a:rPr lang="en-US" sz="2000" b="1" dirty="0"/>
                        <a:t>Verifiability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rPr>
                        <a:t>Independent observers, using the same methods, obtain similar results.</a:t>
                      </a:r>
                      <a:endParaRPr lang="en-US" sz="2000" dirty="0"/>
                    </a:p>
                  </a:txBody>
                  <a:tcPr/>
                </a:tc>
                <a:extLst>
                  <a:ext uri="{0D108BD9-81ED-4DB2-BD59-A6C34878D82A}">
                    <a16:rowId xmlns:a16="http://schemas.microsoft.com/office/drawing/2014/main" val="2729201965"/>
                  </a:ext>
                </a:extLst>
              </a:tr>
              <a:tr h="370840">
                <a:tc>
                  <a:txBody>
                    <a:bodyPr/>
                    <a:lstStyle/>
                    <a:p>
                      <a:r>
                        <a:rPr lang="en-US" sz="2000" b="1" dirty="0"/>
                        <a:t>Timeliness</a:t>
                      </a:r>
                      <a:endParaRPr lang="en-US" sz="2000" dirty="0"/>
                    </a:p>
                  </a:txBody>
                  <a:tcPr/>
                </a:tc>
                <a:tc>
                  <a:txBody>
                    <a:bodyPr/>
                    <a:lstStyle/>
                    <a:p>
                      <a:r>
                        <a:rPr lang="en-US" sz="2000" dirty="0"/>
                        <a:t>It is necessary for accounting information to be relevant.</a:t>
                      </a:r>
                    </a:p>
                  </a:txBody>
                  <a:tcPr/>
                </a:tc>
                <a:extLst>
                  <a:ext uri="{0D108BD9-81ED-4DB2-BD59-A6C34878D82A}">
                    <a16:rowId xmlns:a16="http://schemas.microsoft.com/office/drawing/2014/main" val="3923104584"/>
                  </a:ext>
                </a:extLst>
              </a:tr>
              <a:tr h="370840">
                <a:tc>
                  <a:txBody>
                    <a:bodyPr/>
                    <a:lstStyle/>
                    <a:p>
                      <a:r>
                        <a:rPr lang="en-US" sz="2000" b="1" dirty="0"/>
                        <a:t>Understandability</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rPr>
                        <a:t>Information is presented in a clear and concise fashion, so that reasonably informed users of that information can interpret it and comprehend its meaning. </a:t>
                      </a:r>
                      <a:endParaRPr lang="en-US" sz="2000" dirty="0"/>
                    </a:p>
                  </a:txBody>
                  <a:tcPr/>
                </a:tc>
                <a:extLst>
                  <a:ext uri="{0D108BD9-81ED-4DB2-BD59-A6C34878D82A}">
                    <a16:rowId xmlns:a16="http://schemas.microsoft.com/office/drawing/2014/main" val="3232082561"/>
                  </a:ext>
                </a:extLst>
              </a:tr>
            </a:tbl>
          </a:graphicData>
        </a:graphic>
      </p:graphicFrame>
      <p:sp>
        <p:nvSpPr>
          <p:cNvPr id="7" name="Content Placeholder 5">
            <a:extLst>
              <a:ext uri="{FF2B5EF4-FFF2-40B4-BE49-F238E27FC236}">
                <a16:creationId xmlns:a16="http://schemas.microsoft.com/office/drawing/2014/main" id="{30C6E035-B3EA-FE0D-20FF-D3A358D1EABD}"/>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41286761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3" y="460255"/>
            <a:ext cx="8332467" cy="849312"/>
          </a:xfrm>
        </p:spPr>
        <p:txBody>
          <a:bodyPr>
            <a:normAutofit fontScale="90000"/>
          </a:bodyPr>
          <a:lstStyle/>
          <a:p>
            <a:r>
              <a:rPr lang="en-US" sz="4400" dirty="0"/>
              <a:t>Assumptions in Financial Reporting </a:t>
            </a:r>
            <a:r>
              <a:rPr lang="en-US" sz="2400" dirty="0"/>
              <a:t>(1/2)</a:t>
            </a:r>
            <a:endParaRPr lang="en-IN" dirty="0"/>
          </a:p>
        </p:txBody>
      </p:sp>
      <p:pic>
        <p:nvPicPr>
          <p:cNvPr id="12" name="Picture Placeholder 10" descr="Two illustrations depict the key assumptions in financial reporting, each presented with an illustration and a corresponding text. The first illustration is of a factory depicting a 2 by 2 matrix box consisting of four boxes, each box labeled from the top left as follows: Measure of employee satisfaction, Salaries paid, Total number of employees, and Percent of international employees. Salaries paid are circled and pointed to a yen sign that further points to a sheet labeled 5 yen signs, Accounting Records minus Salaries paid. The corresponding text titled, Monetary Unit Assumption, reads, The monetary unit assumption requires that only those things that can be expressed in money are included in the accounting records. This means that certain important information needed by investors, creditors, and managers, such as customer satisfaction, is not reported in the financial statements. This assumption relies on the monetary unit remaining relatively stable in value. The second illustration below is of 3 men standing with their hands opened facing three different cars to their right: Kia, Honda, and Toyota. All the three people are holding a note labeled respectively as follows: Kia, Honda, and Toyota. The corresponding text titled, Economic Entity Assumption, reads, The economic entity assumption states that every economic entity can be separately identified and accounted for. In order to assess a company’s performance and financial position accurately, it is important to not blur company transactions with personal transactions (especially those of its managers) or transactions of other companies.">
            <a:extLst>
              <a:ext uri="{FF2B5EF4-FFF2-40B4-BE49-F238E27FC236}">
                <a16:creationId xmlns:a16="http://schemas.microsoft.com/office/drawing/2014/main" id="{AA5787AC-9627-34FB-BD84-77650250471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829979" y="1471945"/>
            <a:ext cx="7701214" cy="3914110"/>
          </a:xfrm>
          <a:prstGeom prst="rect">
            <a:avLst/>
          </a:prstGeom>
        </p:spPr>
      </p:pic>
      <p:sp>
        <p:nvSpPr>
          <p:cNvPr id="7" name="Content Placeholder 6">
            <a:extLst>
              <a:ext uri="{FF2B5EF4-FFF2-40B4-BE49-F238E27FC236}">
                <a16:creationId xmlns:a16="http://schemas.microsoft.com/office/drawing/2014/main" id="{DCF2F4AA-E019-32B6-40A8-7881DD733EB4}"/>
              </a:ext>
            </a:extLst>
          </p:cNvPr>
          <p:cNvSpPr>
            <a:spLocks noGrp="1"/>
          </p:cNvSpPr>
          <p:nvPr>
            <p:ph sz="quarter" idx="18"/>
          </p:nvPr>
        </p:nvSpPr>
        <p:spPr>
          <a:xfrm>
            <a:off x="546418" y="5666739"/>
            <a:ext cx="8254682" cy="525146"/>
          </a:xfrm>
        </p:spPr>
        <p:txBody>
          <a:bodyPr>
            <a:noAutofit/>
          </a:bodyPr>
          <a:lstStyle/>
          <a:p>
            <a:pPr marL="0" indent="0">
              <a:buNone/>
            </a:pPr>
            <a:r>
              <a:rPr lang="en-US" sz="2400" b="1" dirty="0"/>
              <a:t>Illustration 3B.2 (Partial)</a:t>
            </a:r>
            <a:r>
              <a:rPr lang="en-US" sz="2400" dirty="0"/>
              <a:t> Key assumptions in financial reporting</a:t>
            </a:r>
          </a:p>
        </p:txBody>
      </p:sp>
      <p:sp>
        <p:nvSpPr>
          <p:cNvPr id="6" name="Content Placeholder 5">
            <a:extLst>
              <a:ext uri="{FF2B5EF4-FFF2-40B4-BE49-F238E27FC236}">
                <a16:creationId xmlns:a16="http://schemas.microsoft.com/office/drawing/2014/main" id="{F298BA39-E105-CCF1-36AB-316800E8F3AE}"/>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6</a:t>
            </a:r>
          </a:p>
        </p:txBody>
      </p:sp>
    </p:spTree>
    <p:extLst>
      <p:ext uri="{BB962C8B-B14F-4D97-AF65-F5344CB8AC3E}">
        <p14:creationId xmlns:p14="http://schemas.microsoft.com/office/powerpoint/2010/main" val="11961306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rmAutofit fontScale="90000"/>
          </a:bodyPr>
          <a:lstStyle/>
          <a:p>
            <a:r>
              <a:rPr lang="en-US" sz="4000" dirty="0"/>
              <a:t>Assumptions in Financial Reporting </a:t>
            </a:r>
            <a:r>
              <a:rPr lang="en-US" sz="2400" dirty="0"/>
              <a:t>(2/2)</a:t>
            </a:r>
            <a:endParaRPr lang="en-IN" dirty="0"/>
          </a:p>
        </p:txBody>
      </p:sp>
      <p:sp>
        <p:nvSpPr>
          <p:cNvPr id="2" name="Content Placeholder 5">
            <a:extLst>
              <a:ext uri="{FF2B5EF4-FFF2-40B4-BE49-F238E27FC236}">
                <a16:creationId xmlns:a16="http://schemas.microsoft.com/office/drawing/2014/main" id="{25536AC2-5EAD-89AA-6370-49633A3E375E}"/>
              </a:ext>
            </a:extLst>
          </p:cNvPr>
          <p:cNvSpPr>
            <a:spLocks noGrp="1"/>
          </p:cNvSpPr>
          <p:nvPr>
            <p:ph sz="quarter" idx="4294967295"/>
          </p:nvPr>
        </p:nvSpPr>
        <p:spPr>
          <a:xfrm>
            <a:off x="7984966"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6</a:t>
            </a:r>
          </a:p>
        </p:txBody>
      </p:sp>
      <p:sp>
        <p:nvSpPr>
          <p:cNvPr id="7" name="Content Placeholder 6">
            <a:extLst>
              <a:ext uri="{FF2B5EF4-FFF2-40B4-BE49-F238E27FC236}">
                <a16:creationId xmlns:a16="http://schemas.microsoft.com/office/drawing/2014/main" id="{D080A4E7-BB1D-F3E1-5703-FE76C61A7596}"/>
              </a:ext>
            </a:extLst>
          </p:cNvPr>
          <p:cNvSpPr>
            <a:spLocks noGrp="1"/>
          </p:cNvSpPr>
          <p:nvPr>
            <p:ph sz="quarter" idx="18"/>
          </p:nvPr>
        </p:nvSpPr>
        <p:spPr>
          <a:xfrm>
            <a:off x="374968" y="5647691"/>
            <a:ext cx="8254682" cy="501650"/>
          </a:xfrm>
        </p:spPr>
        <p:txBody>
          <a:bodyPr>
            <a:noAutofit/>
          </a:bodyPr>
          <a:lstStyle/>
          <a:p>
            <a:pPr marL="0" indent="0">
              <a:buNone/>
            </a:pPr>
            <a:r>
              <a:rPr lang="en-US" sz="2400" b="1" dirty="0"/>
              <a:t>Illustration 3B.2 (Partial)</a:t>
            </a:r>
            <a:r>
              <a:rPr lang="en-US" sz="2400" dirty="0"/>
              <a:t> Key assumptions in financial reporting</a:t>
            </a:r>
          </a:p>
        </p:txBody>
      </p:sp>
      <p:pic>
        <p:nvPicPr>
          <p:cNvPr id="12" name="Picture Placeholder 7" descr="Two illustrations depict the key assumptions in financial reporting, each presented with an illustration and a corresponding text. The first illustration on the left is of a scale ranging from the 2016 start of business, to the 2026 end of the business, in increments of 2. The quarters 1, 2, 3, and 4 are between the years 2020 and 2021. The corresponding text titled, Time Period Assumption, reads, Notice that the income statement, retained earnings statement, and statement of cash flows all cover periods of one year, and the statement of financial position is prepared at the end of each year. The time period assumption states that the life of a business can be divided into artificial time periods and that useful reports covering those periods can be prepared for the business. The second illustration on the left is of two factories labeled as follows: Now, and Future. The corresponding text titled, Going Concern Assumption, reads, The going concern assumption states that the business will remain in operation for the foreseeable future. Of course, many businesses do fail, but in general it is reasonable to assume that the business will continue operating.">
            <a:extLst>
              <a:ext uri="{FF2B5EF4-FFF2-40B4-BE49-F238E27FC236}">
                <a16:creationId xmlns:a16="http://schemas.microsoft.com/office/drawing/2014/main" id="{9F286A94-4FF1-0760-783A-97B1FDED5A6A}"/>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317282" y="1486665"/>
            <a:ext cx="8509437" cy="3619686"/>
          </a:xfrm>
          <a:prstGeom prst="rect">
            <a:avLst/>
          </a:prstGeom>
        </p:spPr>
      </p:pic>
    </p:spTree>
    <p:extLst>
      <p:ext uri="{BB962C8B-B14F-4D97-AF65-F5344CB8AC3E}">
        <p14:creationId xmlns:p14="http://schemas.microsoft.com/office/powerpoint/2010/main" val="4029011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GB" dirty="0" err="1"/>
              <a:t>Dr.</a:t>
            </a:r>
            <a:r>
              <a:rPr lang="en-GB" dirty="0"/>
              <a:t>/Cr. Procedures for Assets and Liabilities</a:t>
            </a:r>
            <a:endParaRPr lang="en-IN" dirty="0"/>
          </a:p>
        </p:txBody>
      </p:sp>
      <p:graphicFrame>
        <p:nvGraphicFramePr>
          <p:cNvPr id="17" name="Table 17">
            <a:extLst>
              <a:ext uri="{FF2B5EF4-FFF2-40B4-BE49-F238E27FC236}">
                <a16:creationId xmlns:a16="http://schemas.microsoft.com/office/drawing/2014/main" id="{F0A3EFE3-77D7-CB68-979E-88F0BD3696D0}"/>
              </a:ext>
            </a:extLst>
          </p:cNvPr>
          <p:cNvGraphicFramePr>
            <a:graphicFrameLocks noGrp="1"/>
          </p:cNvGraphicFramePr>
          <p:nvPr>
            <p:ph type="tbl" sz="quarter" idx="19"/>
            <p:extLst>
              <p:ext uri="{D42A27DB-BD31-4B8C-83A1-F6EECF244321}">
                <p14:modId xmlns:p14="http://schemas.microsoft.com/office/powerpoint/2010/main" val="1188682021"/>
              </p:ext>
            </p:extLst>
          </p:nvPr>
        </p:nvGraphicFramePr>
        <p:xfrm>
          <a:off x="2384425" y="1839150"/>
          <a:ext cx="4527652" cy="1112520"/>
        </p:xfrm>
        <a:graphic>
          <a:graphicData uri="http://schemas.openxmlformats.org/drawingml/2006/table">
            <a:tbl>
              <a:tblPr firstRow="1" bandRow="1">
                <a:tableStyleId>{2D5ABB26-0587-4C30-8999-92F81FD0307C}</a:tableStyleId>
              </a:tblPr>
              <a:tblGrid>
                <a:gridCol w="2263826">
                  <a:extLst>
                    <a:ext uri="{9D8B030D-6E8A-4147-A177-3AD203B41FA5}">
                      <a16:colId xmlns:a16="http://schemas.microsoft.com/office/drawing/2014/main" val="1400294667"/>
                    </a:ext>
                  </a:extLst>
                </a:gridCol>
                <a:gridCol w="2263826">
                  <a:extLst>
                    <a:ext uri="{9D8B030D-6E8A-4147-A177-3AD203B41FA5}">
                      <a16:colId xmlns:a16="http://schemas.microsoft.com/office/drawing/2014/main" val="2663704929"/>
                    </a:ext>
                  </a:extLst>
                </a:gridCol>
              </a:tblGrid>
              <a:tr h="370840">
                <a:tc>
                  <a:txBody>
                    <a:bodyPr/>
                    <a:lstStyle/>
                    <a:p>
                      <a:pPr algn="ctr"/>
                      <a:r>
                        <a:rPr lang="en-IN" sz="1800" b="1" dirty="0"/>
                        <a:t>Debits</a:t>
                      </a:r>
                    </a:p>
                  </a:txBody>
                  <a:tcPr anchor="ctr">
                    <a:lnB w="12700" cap="flat" cmpd="sng" algn="ctr">
                      <a:solidFill>
                        <a:schemeClr val="tx1"/>
                      </a:solidFill>
                      <a:prstDash val="solid"/>
                      <a:round/>
                      <a:headEnd type="none" w="med" len="med"/>
                      <a:tailEnd type="none" w="med" len="med"/>
                    </a:lnB>
                  </a:tcPr>
                </a:tc>
                <a:tc>
                  <a:txBody>
                    <a:bodyPr/>
                    <a:lstStyle/>
                    <a:p>
                      <a:pPr algn="ctr"/>
                      <a:r>
                        <a:rPr lang="en-IN" sz="1800" b="1" dirty="0"/>
                        <a:t>Credits</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9232617"/>
                  </a:ext>
                </a:extLst>
              </a:tr>
              <a:tr h="370840">
                <a:tc>
                  <a:txBody>
                    <a:bodyPr/>
                    <a:lstStyle/>
                    <a:p>
                      <a:r>
                        <a:rPr lang="en-IN" sz="1800" dirty="0"/>
                        <a:t>Increase assets</a:t>
                      </a:r>
                    </a:p>
                  </a:txBody>
                  <a:tcPr anchor="ctr">
                    <a:lnT w="12700" cap="flat" cmpd="sng" algn="ctr">
                      <a:solidFill>
                        <a:schemeClr val="tx1"/>
                      </a:solidFill>
                      <a:prstDash val="solid"/>
                      <a:round/>
                      <a:headEnd type="none" w="med" len="med"/>
                      <a:tailEnd type="none" w="med" len="med"/>
                    </a:lnT>
                  </a:tcPr>
                </a:tc>
                <a:tc>
                  <a:txBody>
                    <a:bodyPr/>
                    <a:lstStyle/>
                    <a:p>
                      <a:r>
                        <a:rPr lang="en-IN" sz="1800" dirty="0"/>
                        <a:t>Decrease assets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77873329"/>
                  </a:ext>
                </a:extLst>
              </a:tr>
              <a:tr h="370840">
                <a:tc>
                  <a:txBody>
                    <a:bodyPr/>
                    <a:lstStyle/>
                    <a:p>
                      <a:r>
                        <a:rPr lang="en-IN" sz="1800" dirty="0"/>
                        <a:t>Decrease liabilities</a:t>
                      </a:r>
                    </a:p>
                  </a:txBody>
                  <a:tcPr anchor="ctr"/>
                </a:tc>
                <a:tc>
                  <a:txBody>
                    <a:bodyPr/>
                    <a:lstStyle/>
                    <a:p>
                      <a:r>
                        <a:rPr lang="en-IN" sz="1800" dirty="0"/>
                        <a:t>Increase liabilities</a:t>
                      </a:r>
                    </a:p>
                  </a:txBody>
                  <a:tcPr anchor="ctr"/>
                </a:tc>
                <a:extLst>
                  <a:ext uri="{0D108BD9-81ED-4DB2-BD59-A6C34878D82A}">
                    <a16:rowId xmlns:a16="http://schemas.microsoft.com/office/drawing/2014/main" val="2927811905"/>
                  </a:ext>
                </a:extLst>
              </a:tr>
            </a:tbl>
          </a:graphicData>
        </a:graphic>
      </p:graphicFrame>
      <p:sp>
        <p:nvSpPr>
          <p:cNvPr id="7" name="Content Placeholder 6">
            <a:extLst>
              <a:ext uri="{FF2B5EF4-FFF2-40B4-BE49-F238E27FC236}">
                <a16:creationId xmlns:a16="http://schemas.microsoft.com/office/drawing/2014/main" id="{F91F5818-83F4-79C3-4A79-33B9DC13DB99}"/>
              </a:ext>
            </a:extLst>
          </p:cNvPr>
          <p:cNvSpPr>
            <a:spLocks noGrp="1"/>
          </p:cNvSpPr>
          <p:nvPr>
            <p:ph sz="quarter" idx="18"/>
          </p:nvPr>
        </p:nvSpPr>
        <p:spPr>
          <a:xfrm>
            <a:off x="592138" y="2959769"/>
            <a:ext cx="8037512" cy="3317542"/>
          </a:xfrm>
        </p:spPr>
        <p:txBody>
          <a:bodyPr>
            <a:noAutofit/>
          </a:bodyPr>
          <a:lstStyle/>
          <a:p>
            <a:pPr marL="0" indent="0">
              <a:spcAft>
                <a:spcPts val="1800"/>
              </a:spcAft>
              <a:buNone/>
            </a:pPr>
            <a:r>
              <a:rPr lang="en-CA" sz="2000" b="1" dirty="0"/>
              <a:t>Illustration 2.3: </a:t>
            </a:r>
            <a:r>
              <a:rPr lang="en-CA" sz="2000" dirty="0"/>
              <a:t>Debit and credit effects─ assets and liabilities </a:t>
            </a:r>
          </a:p>
          <a:p>
            <a:pPr marL="354013" lvl="2" indent="-354013">
              <a:buSzPct val="100000"/>
            </a:pPr>
            <a:r>
              <a:rPr lang="en-US" sz="2000" dirty="0"/>
              <a:t>Increases in cash (an asset) are entered on the left side and decreases in cash are entered on the right side </a:t>
            </a:r>
          </a:p>
          <a:p>
            <a:pPr marL="354013" lvl="2" indent="-354013">
              <a:buSzPct val="100000"/>
            </a:pPr>
            <a:r>
              <a:rPr lang="en-US" sz="2000" b="1" dirty="0"/>
              <a:t>Both sides of the basic equation (Assets = Liabilities + Equity) must be equal. </a:t>
            </a:r>
          </a:p>
          <a:p>
            <a:pPr marL="354013" lvl="2" indent="-354013">
              <a:buSzPct val="100000"/>
            </a:pPr>
            <a:r>
              <a:rPr lang="en-US" sz="2000" dirty="0"/>
              <a:t>Increases and decreases in liabilities have to be recorded opposite from increases and decreases in assets. </a:t>
            </a:r>
          </a:p>
          <a:p>
            <a:pPr marL="354013" lvl="2" indent="-354013">
              <a:buSzPct val="100000"/>
            </a:pPr>
            <a:r>
              <a:rPr lang="en-US" sz="2000" dirty="0"/>
              <a:t>Thus, increases in liabilities are entered on the right or credit side, and decreases in liabilities are entered on the left or debit side.</a:t>
            </a:r>
          </a:p>
        </p:txBody>
      </p:sp>
      <p:sp>
        <p:nvSpPr>
          <p:cNvPr id="16" name="Content Placeholder 5">
            <a:extLst>
              <a:ext uri="{FF2B5EF4-FFF2-40B4-BE49-F238E27FC236}">
                <a16:creationId xmlns:a16="http://schemas.microsoft.com/office/drawing/2014/main" id="{504B9D5A-2497-F58C-C067-FD2076B52A0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9627129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438E7-A39A-AAC1-4AA7-8B5F5B2E82EB}"/>
              </a:ext>
            </a:extLst>
          </p:cNvPr>
          <p:cNvSpPr>
            <a:spLocks noGrp="1"/>
          </p:cNvSpPr>
          <p:nvPr>
            <p:ph type="title"/>
          </p:nvPr>
        </p:nvSpPr>
        <p:spPr/>
        <p:txBody>
          <a:bodyPr/>
          <a:lstStyle/>
          <a:p>
            <a:r>
              <a:rPr lang="en-GB" dirty="0"/>
              <a:t>DO IT! 1: Timing Concepts</a:t>
            </a:r>
            <a:endParaRPr lang="en-IN" dirty="0"/>
          </a:p>
        </p:txBody>
      </p:sp>
      <p:sp>
        <p:nvSpPr>
          <p:cNvPr id="6" name="Content Placeholder 5">
            <a:extLst>
              <a:ext uri="{FF2B5EF4-FFF2-40B4-BE49-F238E27FC236}">
                <a16:creationId xmlns:a16="http://schemas.microsoft.com/office/drawing/2014/main" id="{B518C6B8-9EA8-E9F4-0808-83695DBB6B17}"/>
              </a:ext>
            </a:extLst>
          </p:cNvPr>
          <p:cNvSpPr>
            <a:spLocks noGrp="1"/>
          </p:cNvSpPr>
          <p:nvPr>
            <p:ph sz="quarter" idx="10"/>
          </p:nvPr>
        </p:nvSpPr>
        <p:spPr>
          <a:xfrm>
            <a:off x="473094" y="1548799"/>
            <a:ext cx="8115300" cy="939496"/>
          </a:xfrm>
        </p:spPr>
        <p:txBody>
          <a:bodyPr>
            <a:normAutofit/>
          </a:bodyPr>
          <a:lstStyle/>
          <a:p>
            <a:pPr marL="0" indent="0">
              <a:lnSpc>
                <a:spcPct val="100000"/>
              </a:lnSpc>
              <a:spcBef>
                <a:spcPts val="624"/>
              </a:spcBef>
              <a:buNone/>
            </a:pPr>
            <a:r>
              <a:rPr lang="en-US" sz="1800" dirty="0"/>
              <a:t>Below is a list of concepts in the left column, with a description of the concept in the right column. There are more descriptions provided than concepts. Match the description to the concept.</a:t>
            </a:r>
            <a:endParaRPr lang="en-IN" sz="1800" dirty="0"/>
          </a:p>
        </p:txBody>
      </p:sp>
      <p:sp>
        <p:nvSpPr>
          <p:cNvPr id="10" name="Content Placeholder 9">
            <a:extLst>
              <a:ext uri="{FF2B5EF4-FFF2-40B4-BE49-F238E27FC236}">
                <a16:creationId xmlns:a16="http://schemas.microsoft.com/office/drawing/2014/main" id="{36AE2296-D343-6527-6694-9463546459BE}"/>
              </a:ext>
            </a:extLst>
          </p:cNvPr>
          <p:cNvSpPr>
            <a:spLocks noGrp="1"/>
          </p:cNvSpPr>
          <p:nvPr>
            <p:ph sz="quarter" idx="11"/>
          </p:nvPr>
        </p:nvSpPr>
        <p:spPr>
          <a:xfrm>
            <a:off x="571958" y="2488294"/>
            <a:ext cx="3341212" cy="1716569"/>
          </a:xfrm>
        </p:spPr>
        <p:txBody>
          <a:bodyPr>
            <a:normAutofit/>
          </a:bodyPr>
          <a:lstStyle/>
          <a:p>
            <a:pPr marL="360363" indent="-360363">
              <a:lnSpc>
                <a:spcPct val="100000"/>
              </a:lnSpc>
              <a:spcBef>
                <a:spcPts val="624"/>
              </a:spcBef>
              <a:buFont typeface="+mj-lt"/>
              <a:buAutoNum type="arabicPeriod"/>
            </a:pPr>
            <a:r>
              <a:rPr lang="en-IN" sz="1800" dirty="0"/>
              <a:t>___Accrual-basis accounting.</a:t>
            </a:r>
          </a:p>
          <a:p>
            <a:pPr marL="360363" indent="-360363">
              <a:lnSpc>
                <a:spcPct val="100000"/>
              </a:lnSpc>
              <a:spcBef>
                <a:spcPts val="624"/>
              </a:spcBef>
              <a:buFont typeface="+mj-lt"/>
              <a:buAutoNum type="arabicPeriod"/>
            </a:pPr>
            <a:r>
              <a:rPr lang="en-US" sz="1800" dirty="0"/>
              <a:t>___Calendar year.</a:t>
            </a:r>
          </a:p>
          <a:p>
            <a:pPr marL="360363" indent="-360363">
              <a:lnSpc>
                <a:spcPct val="100000"/>
              </a:lnSpc>
              <a:spcBef>
                <a:spcPts val="624"/>
              </a:spcBef>
              <a:buFont typeface="+mj-lt"/>
              <a:buAutoNum type="arabicPeriod"/>
            </a:pPr>
            <a:r>
              <a:rPr lang="en-US" sz="1800" dirty="0"/>
              <a:t>___Time period assumption.</a:t>
            </a:r>
          </a:p>
          <a:p>
            <a:pPr marL="360363" indent="-360363">
              <a:lnSpc>
                <a:spcPct val="100000"/>
              </a:lnSpc>
              <a:spcBef>
                <a:spcPts val="624"/>
              </a:spcBef>
              <a:buFont typeface="+mj-lt"/>
              <a:buAutoNum type="arabicPeriod"/>
            </a:pPr>
            <a:r>
              <a:rPr lang="en-US" sz="1800" dirty="0"/>
              <a:t>___Expense recognition principle. </a:t>
            </a:r>
          </a:p>
        </p:txBody>
      </p:sp>
      <p:sp>
        <p:nvSpPr>
          <p:cNvPr id="11" name="Content Placeholder 10">
            <a:extLst>
              <a:ext uri="{FF2B5EF4-FFF2-40B4-BE49-F238E27FC236}">
                <a16:creationId xmlns:a16="http://schemas.microsoft.com/office/drawing/2014/main" id="{8A3D7B5F-4744-2FAD-8B3C-07B5125669DA}"/>
              </a:ext>
            </a:extLst>
          </p:cNvPr>
          <p:cNvSpPr>
            <a:spLocks noGrp="1"/>
          </p:cNvSpPr>
          <p:nvPr>
            <p:ph sz="quarter" idx="16"/>
          </p:nvPr>
        </p:nvSpPr>
        <p:spPr>
          <a:xfrm>
            <a:off x="3835254" y="2411110"/>
            <a:ext cx="5110784" cy="3977208"/>
          </a:xfrm>
        </p:spPr>
        <p:txBody>
          <a:bodyPr anchor="t">
            <a:noAutofit/>
          </a:bodyPr>
          <a:lstStyle/>
          <a:p>
            <a:pPr marL="360363" indent="-360363" algn="l">
              <a:lnSpc>
                <a:spcPct val="100000"/>
              </a:lnSpc>
              <a:spcBef>
                <a:spcPts val="624"/>
              </a:spcBef>
              <a:buFont typeface="+mj-lt"/>
              <a:buAutoNum type="alphaLcParenR"/>
            </a:pPr>
            <a:r>
              <a:rPr lang="en-US" sz="1800" dirty="0">
                <a:solidFill>
                  <a:schemeClr val="tx1"/>
                </a:solidFill>
              </a:rPr>
              <a:t>Monthly and quarterly time periods.</a:t>
            </a:r>
          </a:p>
          <a:p>
            <a:pPr marL="360363" indent="-360363" algn="l">
              <a:lnSpc>
                <a:spcPct val="100000"/>
              </a:lnSpc>
              <a:spcBef>
                <a:spcPts val="624"/>
              </a:spcBef>
              <a:buFont typeface="+mj-lt"/>
              <a:buAutoNum type="alphaLcParenR"/>
            </a:pPr>
            <a:r>
              <a:rPr lang="en-US" sz="1800" dirty="0">
                <a:solidFill>
                  <a:schemeClr val="tx1"/>
                </a:solidFill>
              </a:rPr>
              <a:t>Efforts (expenses) should be recognized in the period in which a company uses assets or incurs liabilities to generate results (revenues).</a:t>
            </a:r>
          </a:p>
          <a:p>
            <a:pPr marL="360363" indent="-360363" algn="l">
              <a:lnSpc>
                <a:spcPct val="100000"/>
              </a:lnSpc>
              <a:spcBef>
                <a:spcPts val="624"/>
              </a:spcBef>
              <a:buFont typeface="+mj-lt"/>
              <a:buAutoNum type="alphaLcParenR"/>
            </a:pPr>
            <a:r>
              <a:rPr lang="en-US" sz="1800" dirty="0">
                <a:solidFill>
                  <a:schemeClr val="tx1"/>
                </a:solidFill>
              </a:rPr>
              <a:t>Accountants divide the economic life of a business into artificial time periods.</a:t>
            </a:r>
          </a:p>
          <a:p>
            <a:pPr marL="360363" indent="-360363" algn="l">
              <a:lnSpc>
                <a:spcPct val="100000"/>
              </a:lnSpc>
              <a:spcBef>
                <a:spcPts val="624"/>
              </a:spcBef>
              <a:buFont typeface="+mj-lt"/>
              <a:buAutoNum type="alphaLcParenR"/>
            </a:pPr>
            <a:r>
              <a:rPr lang="en-US" sz="1800" dirty="0">
                <a:solidFill>
                  <a:schemeClr val="tx1"/>
                </a:solidFill>
              </a:rPr>
              <a:t>Companies record revenues when they receive cash and record expenses when they pay out cash.</a:t>
            </a:r>
          </a:p>
          <a:p>
            <a:pPr marL="360363" indent="-360363" algn="l">
              <a:lnSpc>
                <a:spcPct val="100000"/>
              </a:lnSpc>
              <a:spcBef>
                <a:spcPts val="624"/>
              </a:spcBef>
              <a:buFont typeface="+mj-lt"/>
              <a:buAutoNum type="alphaLcParenR"/>
            </a:pPr>
            <a:r>
              <a:rPr lang="en-US" sz="1800" dirty="0">
                <a:solidFill>
                  <a:schemeClr val="tx1"/>
                </a:solidFill>
              </a:rPr>
              <a:t>An accounting time period that starts on January 1 and ends on December 31.</a:t>
            </a:r>
          </a:p>
          <a:p>
            <a:pPr marL="360363" indent="-360363" algn="l">
              <a:lnSpc>
                <a:spcPct val="100000"/>
              </a:lnSpc>
              <a:spcBef>
                <a:spcPts val="624"/>
              </a:spcBef>
              <a:buFont typeface="+mj-lt"/>
              <a:buAutoNum type="alphaLcParenR"/>
            </a:pPr>
            <a:r>
              <a:rPr lang="en-US" sz="1800" dirty="0">
                <a:solidFill>
                  <a:schemeClr val="tx1"/>
                </a:solidFill>
              </a:rPr>
              <a:t>Companies record transactions in the period in which the events occur.</a:t>
            </a:r>
          </a:p>
        </p:txBody>
      </p:sp>
      <p:sp>
        <p:nvSpPr>
          <p:cNvPr id="7" name="Content Placeholder 5">
            <a:extLst>
              <a:ext uri="{FF2B5EF4-FFF2-40B4-BE49-F238E27FC236}">
                <a16:creationId xmlns:a16="http://schemas.microsoft.com/office/drawing/2014/main" id="{4DF57B94-6060-0EB9-5F6F-3FA3CFD1AAD9}"/>
              </a:ext>
            </a:extLst>
          </p:cNvPr>
          <p:cNvSpPr>
            <a:spLocks noGrp="1"/>
          </p:cNvSpPr>
          <p:nvPr>
            <p:ph sz="quarter" idx="17"/>
          </p:nvPr>
        </p:nvSpPr>
        <p:spPr>
          <a:xfrm>
            <a:off x="8111823" y="6492294"/>
            <a:ext cx="621617" cy="363329"/>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1</a:t>
            </a:r>
          </a:p>
        </p:txBody>
      </p:sp>
      <p:grpSp>
        <p:nvGrpSpPr>
          <p:cNvPr id="5" name="组合 4">
            <a:extLst>
              <a:ext uri="{FF2B5EF4-FFF2-40B4-BE49-F238E27FC236}">
                <a16:creationId xmlns:a16="http://schemas.microsoft.com/office/drawing/2014/main" id="{A9EEEAC2-730F-058A-1890-A0B42C4AA594}"/>
              </a:ext>
            </a:extLst>
          </p:cNvPr>
          <p:cNvGrpSpPr/>
          <p:nvPr/>
        </p:nvGrpSpPr>
        <p:grpSpPr>
          <a:xfrm>
            <a:off x="1117003" y="2497990"/>
            <a:ext cx="190440" cy="249480"/>
            <a:chOff x="1117003" y="2497990"/>
            <a:chExt cx="190440" cy="2494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8816FC4F-FDA6-3ABB-99B1-15E023288467}"/>
                    </a:ext>
                  </a:extLst>
                </p14:cNvPr>
                <p14:cNvContentPartPr/>
                <p14:nvPr/>
              </p14:nvContentPartPr>
              <p14:xfrm>
                <a:off x="1140043" y="2497990"/>
                <a:ext cx="127440" cy="249480"/>
              </p14:xfrm>
            </p:contentPart>
          </mc:Choice>
          <mc:Fallback xmlns="">
            <p:pic>
              <p:nvPicPr>
                <p:cNvPr id="2" name="墨迹 1">
                  <a:extLst>
                    <a:ext uri="{FF2B5EF4-FFF2-40B4-BE49-F238E27FC236}">
                      <a16:creationId xmlns:a16="http://schemas.microsoft.com/office/drawing/2014/main" id="{8816FC4F-FDA6-3ABB-99B1-15E023288467}"/>
                    </a:ext>
                  </a:extLst>
                </p:cNvPr>
                <p:cNvPicPr/>
                <p:nvPr/>
              </p:nvPicPr>
              <p:blipFill>
                <a:blip r:embed="rId3"/>
                <a:stretch>
                  <a:fillRect/>
                </a:stretch>
              </p:blipFill>
              <p:spPr>
                <a:xfrm>
                  <a:off x="1133923" y="2491870"/>
                  <a:ext cx="1396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CD39DCC7-7864-5E44-D722-A4CA6BD1BF6B}"/>
                    </a:ext>
                  </a:extLst>
                </p14:cNvPr>
                <p14:cNvContentPartPr/>
                <p14:nvPr/>
              </p14:nvContentPartPr>
              <p14:xfrm>
                <a:off x="1117003" y="2575750"/>
                <a:ext cx="190440" cy="30240"/>
              </p14:xfrm>
            </p:contentPart>
          </mc:Choice>
          <mc:Fallback xmlns="">
            <p:pic>
              <p:nvPicPr>
                <p:cNvPr id="3" name="墨迹 2">
                  <a:extLst>
                    <a:ext uri="{FF2B5EF4-FFF2-40B4-BE49-F238E27FC236}">
                      <a16:creationId xmlns:a16="http://schemas.microsoft.com/office/drawing/2014/main" id="{CD39DCC7-7864-5E44-D722-A4CA6BD1BF6B}"/>
                    </a:ext>
                  </a:extLst>
                </p:cNvPr>
                <p:cNvPicPr/>
                <p:nvPr/>
              </p:nvPicPr>
              <p:blipFill>
                <a:blip r:embed="rId5"/>
                <a:stretch>
                  <a:fillRect/>
                </a:stretch>
              </p:blipFill>
              <p:spPr>
                <a:xfrm>
                  <a:off x="1110883" y="2569630"/>
                  <a:ext cx="20268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B2A2AD9C-B418-85EB-CFC0-A8FAE672D35E}"/>
                  </a:ext>
                </a:extLst>
              </p14:cNvPr>
              <p14:cNvContentPartPr/>
              <p14:nvPr/>
            </p14:nvContentPartPr>
            <p14:xfrm>
              <a:off x="1082083" y="2945470"/>
              <a:ext cx="174240" cy="119160"/>
            </p14:xfrm>
          </p:contentPart>
        </mc:Choice>
        <mc:Fallback xmlns="">
          <p:pic>
            <p:nvPicPr>
              <p:cNvPr id="8" name="墨迹 7">
                <a:extLst>
                  <a:ext uri="{FF2B5EF4-FFF2-40B4-BE49-F238E27FC236}">
                    <a16:creationId xmlns:a16="http://schemas.microsoft.com/office/drawing/2014/main" id="{B2A2AD9C-B418-85EB-CFC0-A8FAE672D35E}"/>
                  </a:ext>
                </a:extLst>
              </p:cNvPr>
              <p:cNvPicPr/>
              <p:nvPr/>
            </p:nvPicPr>
            <p:blipFill>
              <a:blip r:embed="rId7"/>
              <a:stretch>
                <a:fillRect/>
              </a:stretch>
            </p:blipFill>
            <p:spPr>
              <a:xfrm>
                <a:off x="1075963" y="2939350"/>
                <a:ext cx="186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DA9D4DDE-8DE4-9CA1-DAAF-6213192F39DB}"/>
                  </a:ext>
                </a:extLst>
              </p14:cNvPr>
              <p14:cNvContentPartPr/>
              <p14:nvPr/>
            </p14:nvContentPartPr>
            <p14:xfrm>
              <a:off x="1156243" y="3315910"/>
              <a:ext cx="87840" cy="116280"/>
            </p14:xfrm>
          </p:contentPart>
        </mc:Choice>
        <mc:Fallback xmlns="">
          <p:pic>
            <p:nvPicPr>
              <p:cNvPr id="9" name="墨迹 8">
                <a:extLst>
                  <a:ext uri="{FF2B5EF4-FFF2-40B4-BE49-F238E27FC236}">
                    <a16:creationId xmlns:a16="http://schemas.microsoft.com/office/drawing/2014/main" id="{DA9D4DDE-8DE4-9CA1-DAAF-6213192F39DB}"/>
                  </a:ext>
                </a:extLst>
              </p:cNvPr>
              <p:cNvPicPr/>
              <p:nvPr/>
            </p:nvPicPr>
            <p:blipFill>
              <a:blip r:embed="rId9"/>
              <a:stretch>
                <a:fillRect/>
              </a:stretch>
            </p:blipFill>
            <p:spPr>
              <a:xfrm>
                <a:off x="1150123" y="3309790"/>
                <a:ext cx="100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CD0588D6-5EEB-6BCF-99D9-4770B74DB7FB}"/>
                  </a:ext>
                </a:extLst>
              </p14:cNvPr>
              <p14:cNvContentPartPr/>
              <p14:nvPr/>
            </p14:nvContentPartPr>
            <p14:xfrm>
              <a:off x="1133923" y="3588070"/>
              <a:ext cx="151560" cy="209880"/>
            </p14:xfrm>
          </p:contentPart>
        </mc:Choice>
        <mc:Fallback xmlns="">
          <p:pic>
            <p:nvPicPr>
              <p:cNvPr id="13" name="墨迹 12">
                <a:extLst>
                  <a:ext uri="{FF2B5EF4-FFF2-40B4-BE49-F238E27FC236}">
                    <a16:creationId xmlns:a16="http://schemas.microsoft.com/office/drawing/2014/main" id="{CD0588D6-5EEB-6BCF-99D9-4770B74DB7FB}"/>
                  </a:ext>
                </a:extLst>
              </p:cNvPr>
              <p:cNvPicPr/>
              <p:nvPr/>
            </p:nvPicPr>
            <p:blipFill>
              <a:blip r:embed="rId11"/>
              <a:stretch>
                <a:fillRect/>
              </a:stretch>
            </p:blipFill>
            <p:spPr>
              <a:xfrm>
                <a:off x="1127803" y="3581950"/>
                <a:ext cx="163800" cy="222120"/>
              </a:xfrm>
              <a:prstGeom prst="rect">
                <a:avLst/>
              </a:prstGeom>
            </p:spPr>
          </p:pic>
        </mc:Fallback>
      </mc:AlternateContent>
    </p:spTree>
    <p:extLst>
      <p:ext uri="{BB962C8B-B14F-4D97-AF65-F5344CB8AC3E}">
        <p14:creationId xmlns:p14="http://schemas.microsoft.com/office/powerpoint/2010/main" val="7209757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DO IT! 1: Timing Concepts – Solution </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115300" cy="4635500"/>
          </a:xfrm>
        </p:spPr>
        <p:txBody>
          <a:bodyPr/>
          <a:lstStyle/>
          <a:p>
            <a:pPr marL="447675" indent="-447675">
              <a:lnSpc>
                <a:spcPct val="100000"/>
              </a:lnSpc>
              <a:buFont typeface="+mj-lt"/>
              <a:buAutoNum type="arabicPeriod"/>
            </a:pPr>
            <a:r>
              <a:rPr lang="en-IN" sz="2800" dirty="0"/>
              <a:t>f</a:t>
            </a:r>
          </a:p>
          <a:p>
            <a:pPr marL="447675" indent="-447675">
              <a:lnSpc>
                <a:spcPct val="100000"/>
              </a:lnSpc>
              <a:buFont typeface="+mj-lt"/>
              <a:buAutoNum type="arabicPeriod"/>
            </a:pPr>
            <a:r>
              <a:rPr lang="en-IN" sz="2800" dirty="0"/>
              <a:t>e</a:t>
            </a:r>
          </a:p>
          <a:p>
            <a:pPr marL="447675" indent="-447675">
              <a:lnSpc>
                <a:spcPct val="100000"/>
              </a:lnSpc>
              <a:buFont typeface="+mj-lt"/>
              <a:buAutoNum type="arabicPeriod"/>
            </a:pPr>
            <a:r>
              <a:rPr lang="en-IN" sz="2800" dirty="0"/>
              <a:t>c</a:t>
            </a:r>
          </a:p>
          <a:p>
            <a:pPr marL="447675" indent="-447675">
              <a:lnSpc>
                <a:spcPct val="100000"/>
              </a:lnSpc>
              <a:spcAft>
                <a:spcPts val="1800"/>
              </a:spcAft>
              <a:buFont typeface="+mj-lt"/>
              <a:buAutoNum type="arabicPeriod"/>
            </a:pPr>
            <a:r>
              <a:rPr lang="en-IN" sz="2800" dirty="0"/>
              <a:t>b</a:t>
            </a:r>
          </a:p>
        </p:txBody>
      </p:sp>
      <p:sp>
        <p:nvSpPr>
          <p:cNvPr id="6" name="Content Placeholder 5">
            <a:extLst>
              <a:ext uri="{FF2B5EF4-FFF2-40B4-BE49-F238E27FC236}">
                <a16:creationId xmlns:a16="http://schemas.microsoft.com/office/drawing/2014/main" id="{6A3A08B7-F8C5-D0D9-F725-C7B714454779}"/>
              </a:ext>
            </a:extLst>
          </p:cNvPr>
          <p:cNvSpPr>
            <a:spLocks noGrp="1"/>
          </p:cNvSpPr>
          <p:nvPr>
            <p:ph sz="quarter" idx="16"/>
          </p:nvPr>
        </p:nvSpPr>
        <p:spPr>
          <a:xfrm>
            <a:off x="7984966" y="6490970"/>
            <a:ext cx="749300" cy="365125"/>
          </a:xfrm>
        </p:spPr>
        <p:txBody>
          <a:bodyPr vert="horz" lIns="91440" tIns="45720" rIns="91440" bIns="45720" rtlCol="0" anchor="ctr">
            <a:normAutofit/>
          </a:bodyPr>
          <a:lstStyle/>
          <a:p>
            <a:pPr>
              <a:lnSpc>
                <a:spcPct val="90000"/>
              </a:lnSpc>
            </a:pPr>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16550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765A-8C27-9320-20BC-EB382555DB24}"/>
              </a:ext>
            </a:extLst>
          </p:cNvPr>
          <p:cNvSpPr>
            <a:spLocks noGrp="1"/>
          </p:cNvSpPr>
          <p:nvPr>
            <p:ph type="title"/>
          </p:nvPr>
        </p:nvSpPr>
        <p:spPr/>
        <p:txBody>
          <a:bodyPr>
            <a:noAutofit/>
          </a:bodyPr>
          <a:lstStyle/>
          <a:p>
            <a:r>
              <a:rPr lang="en-IN" dirty="0"/>
              <a:t>Normal Balances - Assets and Liabilities</a:t>
            </a:r>
          </a:p>
        </p:txBody>
      </p:sp>
      <p:pic>
        <p:nvPicPr>
          <p:cNvPr id="14" name="Picture Placeholder 13" descr="Two t-accounts sit side-by side. A diagram of the first generic T-account on the left for Assets indicates the Debit and Credit effects. This image is a T with the left side labeled as Debit and the right labeled as Credit. An arrow pointing upward on the left of the T-account implies that Debits increase Assets. An arrow pointing downward on the right indicates that Credits reduce Assets. The account balance is a Normal Balance, and appears on the Debit side. A diagram of the second generic T-account on the right for Liabilities indicates the Debit and Credit effects. This image is a T with the left side labeled as Debit and the right labeled as Credit. An arrow pointing downward on the left of the T-account implies that Debits decrease Liabilities. An arrow pointing upward on the right indicates that Credits increase Liabilities. The Account Balance is a Normal Balance, and appears on the Credit side.">
            <a:extLst>
              <a:ext uri="{FF2B5EF4-FFF2-40B4-BE49-F238E27FC236}">
                <a16:creationId xmlns:a16="http://schemas.microsoft.com/office/drawing/2014/main" id="{F58D7FD8-633B-28BF-5723-92E6D3FD0C5D}"/>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729290" y="1708539"/>
            <a:ext cx="7921397" cy="1900018"/>
          </a:xfrm>
          <a:prstGeom prst="rect">
            <a:avLst/>
          </a:prstGeom>
        </p:spPr>
      </p:pic>
      <p:sp>
        <p:nvSpPr>
          <p:cNvPr id="8" name="Content Placeholder 7">
            <a:extLst>
              <a:ext uri="{FF2B5EF4-FFF2-40B4-BE49-F238E27FC236}">
                <a16:creationId xmlns:a16="http://schemas.microsoft.com/office/drawing/2014/main" id="{AC11173E-DE44-D38D-5A46-889C0F83F2A5}"/>
              </a:ext>
            </a:extLst>
          </p:cNvPr>
          <p:cNvSpPr>
            <a:spLocks noGrp="1"/>
          </p:cNvSpPr>
          <p:nvPr>
            <p:ph sz="quarter" idx="18"/>
          </p:nvPr>
        </p:nvSpPr>
        <p:spPr>
          <a:xfrm>
            <a:off x="676361" y="3608558"/>
            <a:ext cx="8239041" cy="2789068"/>
          </a:xfrm>
        </p:spPr>
        <p:txBody>
          <a:bodyPr>
            <a:normAutofit/>
          </a:bodyPr>
          <a:lstStyle/>
          <a:p>
            <a:pPr marL="0" indent="0">
              <a:spcAft>
                <a:spcPts val="1200"/>
              </a:spcAft>
              <a:buNone/>
            </a:pPr>
            <a:r>
              <a:rPr lang="en-CA" sz="2000" b="1" dirty="0"/>
              <a:t>Illustration 2.4: </a:t>
            </a:r>
            <a:r>
              <a:rPr lang="en-CA" sz="2000" dirty="0"/>
              <a:t>Normal balances─ assets and liabilities</a:t>
            </a:r>
          </a:p>
          <a:p>
            <a:pPr marL="354013" indent="-354013">
              <a:spcAft>
                <a:spcPts val="1200"/>
              </a:spcAft>
            </a:pPr>
            <a:r>
              <a:rPr lang="en-US" sz="2000" b="1" dirty="0">
                <a:cs typeface="Calibri" panose="020F0502020204030204" pitchFamily="34" charset="0"/>
              </a:rPr>
              <a:t>Asset accounts normally show debit balances. </a:t>
            </a:r>
            <a:br>
              <a:rPr lang="en-US" sz="2000" b="1" dirty="0">
                <a:cs typeface="Calibri" panose="020F0502020204030204" pitchFamily="34" charset="0"/>
              </a:rPr>
            </a:br>
            <a:r>
              <a:rPr lang="en-US" sz="2000" dirty="0">
                <a:cs typeface="Calibri" panose="020F0502020204030204" pitchFamily="34" charset="0"/>
              </a:rPr>
              <a:t>That is, debits to a specific asset account should exceed credits to that account.</a:t>
            </a:r>
          </a:p>
          <a:p>
            <a:pPr marL="354013" indent="-354013">
              <a:spcAft>
                <a:spcPts val="1200"/>
              </a:spcAft>
            </a:pPr>
            <a:r>
              <a:rPr lang="en-US" sz="2000" b="1" dirty="0">
                <a:cs typeface="Calibri" panose="020F0502020204030204" pitchFamily="34" charset="0"/>
              </a:rPr>
              <a:t>Liability accounts normally show credit balances</a:t>
            </a:r>
            <a:r>
              <a:rPr lang="en-US" sz="2000" dirty="0">
                <a:cs typeface="Calibri" panose="020F0502020204030204" pitchFamily="34" charset="0"/>
              </a:rPr>
              <a:t>.</a:t>
            </a:r>
            <a:br>
              <a:rPr lang="en-US" sz="2000" dirty="0">
                <a:cs typeface="Calibri" panose="020F0502020204030204" pitchFamily="34" charset="0"/>
              </a:rPr>
            </a:br>
            <a:r>
              <a:rPr lang="en-US" sz="2000" dirty="0">
                <a:cs typeface="Calibri" panose="020F0502020204030204" pitchFamily="34" charset="0"/>
              </a:rPr>
              <a:t>That is, credits to a liability account should exceed debits to that account. </a:t>
            </a:r>
          </a:p>
        </p:txBody>
      </p:sp>
      <p:sp>
        <p:nvSpPr>
          <p:cNvPr id="16" name="Content Placeholder 5">
            <a:extLst>
              <a:ext uri="{FF2B5EF4-FFF2-40B4-BE49-F238E27FC236}">
                <a16:creationId xmlns:a16="http://schemas.microsoft.com/office/drawing/2014/main" id="{642B46FD-DE6A-7FF2-AFFF-50B49E6458E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41751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4D13-AF12-E174-41DD-D3A123D1057B}"/>
              </a:ext>
            </a:extLst>
          </p:cNvPr>
          <p:cNvSpPr>
            <a:spLocks noGrp="1"/>
          </p:cNvSpPr>
          <p:nvPr>
            <p:ph type="title"/>
          </p:nvPr>
        </p:nvSpPr>
        <p:spPr/>
        <p:txBody>
          <a:bodyPr/>
          <a:lstStyle/>
          <a:p>
            <a:r>
              <a:rPr lang="en-IN" dirty="0"/>
              <a:t>Normal Balance - Equity</a:t>
            </a:r>
          </a:p>
        </p:txBody>
      </p:sp>
      <p:sp>
        <p:nvSpPr>
          <p:cNvPr id="4" name="Content Placeholder 3">
            <a:extLst>
              <a:ext uri="{FF2B5EF4-FFF2-40B4-BE49-F238E27FC236}">
                <a16:creationId xmlns:a16="http://schemas.microsoft.com/office/drawing/2014/main" id="{E5EB2F70-EE75-8988-59FA-5C0D388AC4CE}"/>
              </a:ext>
            </a:extLst>
          </p:cNvPr>
          <p:cNvSpPr>
            <a:spLocks noGrp="1"/>
          </p:cNvSpPr>
          <p:nvPr>
            <p:ph sz="quarter" idx="12"/>
          </p:nvPr>
        </p:nvSpPr>
        <p:spPr>
          <a:xfrm>
            <a:off x="513862" y="1291714"/>
            <a:ext cx="8115301" cy="729200"/>
          </a:xfrm>
        </p:spPr>
        <p:txBody>
          <a:bodyPr>
            <a:normAutofit/>
          </a:bodyPr>
          <a:lstStyle/>
          <a:p>
            <a:pPr marL="0" indent="0">
              <a:buNone/>
            </a:pPr>
            <a:r>
              <a:rPr lang="en-US" sz="3200" b="1" dirty="0">
                <a:solidFill>
                  <a:schemeClr val="accent2"/>
                </a:solidFill>
              </a:rPr>
              <a:t>Share Capital—Ordinary. </a:t>
            </a:r>
            <a:endParaRPr lang="en-US" sz="3200" dirty="0">
              <a:solidFill>
                <a:schemeClr val="accent2"/>
              </a:solidFill>
            </a:endParaRPr>
          </a:p>
        </p:txBody>
      </p:sp>
      <p:pic>
        <p:nvPicPr>
          <p:cNvPr id="14" name="Picture Placeholder 13" descr="A diagram of T-account indicates the Debit and Credit effects on Share Capital-Ordinary. The left side of the T account is labeled as, Debit for decrease, and the right labeled as, Credit for increase. An arrow pointing downward on the left of the T-account implies that Debits decrease Share Capital-Ordinary. An arrow pointing upward on the right indicates that Credits increase the Share Capital-Ordinary account. The Account Balance is on the Credit, right side, and labeled as Normal Balance.">
            <a:extLst>
              <a:ext uri="{FF2B5EF4-FFF2-40B4-BE49-F238E27FC236}">
                <a16:creationId xmlns:a16="http://schemas.microsoft.com/office/drawing/2014/main" id="{A06F56A1-3A04-0496-222F-EC4F0EDCE55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69436" y="1905857"/>
            <a:ext cx="7805128" cy="1593355"/>
          </a:xfrm>
          <a:prstGeom prst="rect">
            <a:avLst/>
          </a:prstGeom>
        </p:spPr>
      </p:pic>
      <p:sp>
        <p:nvSpPr>
          <p:cNvPr id="8" name="Content Placeholder 7">
            <a:extLst>
              <a:ext uri="{FF2B5EF4-FFF2-40B4-BE49-F238E27FC236}">
                <a16:creationId xmlns:a16="http://schemas.microsoft.com/office/drawing/2014/main" id="{8DCC52F7-A38C-389D-DCB5-75EB475F6AE2}"/>
              </a:ext>
            </a:extLst>
          </p:cNvPr>
          <p:cNvSpPr>
            <a:spLocks noGrp="1"/>
          </p:cNvSpPr>
          <p:nvPr>
            <p:ph sz="quarter" idx="18"/>
          </p:nvPr>
        </p:nvSpPr>
        <p:spPr>
          <a:xfrm>
            <a:off x="592138" y="3499212"/>
            <a:ext cx="8037512" cy="2898414"/>
          </a:xfrm>
        </p:spPr>
        <p:txBody>
          <a:bodyPr>
            <a:noAutofit/>
          </a:bodyPr>
          <a:lstStyle/>
          <a:p>
            <a:pPr marL="0" indent="0">
              <a:spcAft>
                <a:spcPts val="1200"/>
              </a:spcAft>
              <a:buNone/>
            </a:pPr>
            <a:r>
              <a:rPr lang="en-CA" sz="2400" b="1" dirty="0"/>
              <a:t>Illustration 2.6: </a:t>
            </a:r>
            <a:r>
              <a:rPr lang="en-CA" sz="2400" dirty="0"/>
              <a:t>Normal balance─ share capital─ ordinary</a:t>
            </a:r>
          </a:p>
          <a:p>
            <a:pPr marL="342900" indent="-342900">
              <a:buFont typeface="Arial" panose="020B0604020202020204" pitchFamily="34" charset="0"/>
              <a:buChar char="•"/>
            </a:pPr>
            <a:r>
              <a:rPr lang="en-US" sz="2400" dirty="0"/>
              <a:t>Knowing the normal balance in an account may help you trace errors. </a:t>
            </a:r>
          </a:p>
          <a:p>
            <a:pPr marL="342900" indent="-342900">
              <a:buFont typeface="Arial" panose="020B0604020202020204" pitchFamily="34" charset="0"/>
              <a:buChar char="•"/>
            </a:pPr>
            <a:r>
              <a:rPr lang="en-US" sz="2400" dirty="0"/>
              <a:t>Occasionally, though, an abnormal balance may be correct. </a:t>
            </a:r>
          </a:p>
          <a:p>
            <a:pPr marL="342900" indent="-342900">
              <a:buFont typeface="Arial" panose="020B0604020202020204" pitchFamily="34" charset="0"/>
              <a:buChar char="•"/>
            </a:pPr>
            <a:r>
              <a:rPr lang="en-US" sz="2400" dirty="0"/>
              <a:t>The cash account, for example, will have a credit balance when a company has overdrawn its bank balance.</a:t>
            </a:r>
          </a:p>
        </p:txBody>
      </p:sp>
      <p:sp>
        <p:nvSpPr>
          <p:cNvPr id="10" name="Content Placeholder 5">
            <a:extLst>
              <a:ext uri="{FF2B5EF4-FFF2-40B4-BE49-F238E27FC236}">
                <a16:creationId xmlns:a16="http://schemas.microsoft.com/office/drawing/2014/main" id="{D1474845-F075-A8BB-0D3D-F05B71E3309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20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6C14-4E28-2E2F-E549-D1E68778CD44}"/>
              </a:ext>
            </a:extLst>
          </p:cNvPr>
          <p:cNvSpPr>
            <a:spLocks noGrp="1"/>
          </p:cNvSpPr>
          <p:nvPr>
            <p:ph type="title"/>
          </p:nvPr>
        </p:nvSpPr>
        <p:spPr>
          <a:xfrm>
            <a:off x="514353" y="460255"/>
            <a:ext cx="8115301" cy="849312"/>
          </a:xfrm>
        </p:spPr>
        <p:txBody>
          <a:bodyPr/>
          <a:lstStyle/>
          <a:p>
            <a:r>
              <a:rPr lang="en-GB" dirty="0"/>
              <a:t>Summary of Debit/Credit Rules </a:t>
            </a:r>
            <a:endParaRPr lang="en-IN" dirty="0"/>
          </a:p>
        </p:txBody>
      </p:sp>
      <p:sp>
        <p:nvSpPr>
          <p:cNvPr id="12" name="Content Placeholder 5">
            <a:extLst>
              <a:ext uri="{FF2B5EF4-FFF2-40B4-BE49-F238E27FC236}">
                <a16:creationId xmlns:a16="http://schemas.microsoft.com/office/drawing/2014/main" id="{2784F832-04BC-B509-44FD-783E3DE14AF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6" name="TextBox 5">
            <a:extLst>
              <a:ext uri="{FF2B5EF4-FFF2-40B4-BE49-F238E27FC236}">
                <a16:creationId xmlns:a16="http://schemas.microsoft.com/office/drawing/2014/main" id="{660D36E3-1F03-1CA2-11E4-F6254ECD7225}"/>
              </a:ext>
            </a:extLst>
          </p:cNvPr>
          <p:cNvSpPr txBox="1"/>
          <p:nvPr/>
        </p:nvSpPr>
        <p:spPr>
          <a:xfrm>
            <a:off x="603315" y="1762812"/>
            <a:ext cx="8115301" cy="2400657"/>
          </a:xfrm>
          <a:prstGeom prst="rect">
            <a:avLst/>
          </a:prstGeom>
          <a:noFill/>
        </p:spPr>
        <p:txBody>
          <a:bodyPr wrap="square" rtlCol="0">
            <a:spAutoFit/>
          </a:bodyPr>
          <a:lstStyle/>
          <a:p>
            <a:r>
              <a:rPr lang="en-US" sz="3000" b="1" dirty="0"/>
              <a:t>Asset    =      Liability   +    Equity </a:t>
            </a:r>
            <a:r>
              <a:rPr lang="en-US" sz="3000" b="1" dirty="0">
                <a:sym typeface="Wingdings" pitchFamily="2" charset="2"/>
              </a:rPr>
              <a:t> CC &amp; RE</a:t>
            </a:r>
          </a:p>
          <a:p>
            <a:r>
              <a:rPr lang="en-US" sz="3000" b="1" dirty="0">
                <a:sym typeface="Wingdings" pitchFamily="2" charset="2"/>
              </a:rPr>
              <a:t>						</a:t>
            </a:r>
            <a:endParaRPr lang="en-US" sz="3000" b="1" dirty="0"/>
          </a:p>
          <a:p>
            <a:endParaRPr lang="en-US" sz="3000" b="1" dirty="0"/>
          </a:p>
          <a:p>
            <a:endParaRPr lang="en-US" sz="3000" b="1" dirty="0"/>
          </a:p>
          <a:p>
            <a:endParaRPr lang="en-US" sz="3000" b="1" dirty="0"/>
          </a:p>
        </p:txBody>
      </p:sp>
      <p:pic>
        <p:nvPicPr>
          <p:cNvPr id="15" name="Picture 14" descr="A pink rectangular sign with black text&#10;&#10;Description automatically generated">
            <a:extLst>
              <a:ext uri="{FF2B5EF4-FFF2-40B4-BE49-F238E27FC236}">
                <a16:creationId xmlns:a16="http://schemas.microsoft.com/office/drawing/2014/main" id="{04ECEA96-6A78-7F9A-7FDE-E156FB4FBD81}"/>
              </a:ext>
            </a:extLst>
          </p:cNvPr>
          <p:cNvPicPr>
            <a:picLocks noChangeAspect="1"/>
          </p:cNvPicPr>
          <p:nvPr/>
        </p:nvPicPr>
        <p:blipFill>
          <a:blip r:embed="rId3"/>
          <a:stretch>
            <a:fillRect/>
          </a:stretch>
        </p:blipFill>
        <p:spPr>
          <a:xfrm>
            <a:off x="2614543" y="2288806"/>
            <a:ext cx="1294848" cy="1023348"/>
          </a:xfrm>
          <a:prstGeom prst="rect">
            <a:avLst/>
          </a:prstGeom>
        </p:spPr>
      </p:pic>
      <p:pic>
        <p:nvPicPr>
          <p:cNvPr id="19" name="Picture Placeholder 18" descr="A close-up of a sign&#10;&#10;Description automatically generated">
            <a:extLst>
              <a:ext uri="{FF2B5EF4-FFF2-40B4-BE49-F238E27FC236}">
                <a16:creationId xmlns:a16="http://schemas.microsoft.com/office/drawing/2014/main" id="{F91C0541-325D-777D-C17C-ADB8C506D2BC}"/>
              </a:ext>
            </a:extLst>
          </p:cNvPr>
          <p:cNvPicPr>
            <a:picLocks noGrp="1" noChangeAspect="1"/>
          </p:cNvPicPr>
          <p:nvPr>
            <p:ph type="pic" sz="quarter" idx="17"/>
          </p:nvPr>
        </p:nvPicPr>
        <p:blipFill>
          <a:blip r:embed="rId4"/>
          <a:srcRect t="18442" b="18442"/>
          <a:stretch>
            <a:fillRect/>
          </a:stretch>
        </p:blipFill>
        <p:spPr>
          <a:xfrm>
            <a:off x="425384" y="2361248"/>
            <a:ext cx="1647479" cy="878464"/>
          </a:xfrm>
        </p:spPr>
      </p:pic>
      <p:pic>
        <p:nvPicPr>
          <p:cNvPr id="20" name="Picture 19" descr="A pink rectangular sign with black text&#10;&#10;Description automatically generated">
            <a:extLst>
              <a:ext uri="{FF2B5EF4-FFF2-40B4-BE49-F238E27FC236}">
                <a16:creationId xmlns:a16="http://schemas.microsoft.com/office/drawing/2014/main" id="{B8846E32-B0B4-F3E9-D562-EF153E544056}"/>
              </a:ext>
            </a:extLst>
          </p:cNvPr>
          <p:cNvPicPr>
            <a:picLocks noChangeAspect="1"/>
          </p:cNvPicPr>
          <p:nvPr/>
        </p:nvPicPr>
        <p:blipFill>
          <a:blip r:embed="rId3"/>
          <a:stretch>
            <a:fillRect/>
          </a:stretch>
        </p:blipFill>
        <p:spPr>
          <a:xfrm>
            <a:off x="4451071" y="2288806"/>
            <a:ext cx="1294848" cy="1023348"/>
          </a:xfrm>
          <a:prstGeom prst="rect">
            <a:avLst/>
          </a:prstGeom>
        </p:spPr>
      </p:pic>
      <p:sp>
        <p:nvSpPr>
          <p:cNvPr id="23" name="TextBox 22">
            <a:extLst>
              <a:ext uri="{FF2B5EF4-FFF2-40B4-BE49-F238E27FC236}">
                <a16:creationId xmlns:a16="http://schemas.microsoft.com/office/drawing/2014/main" id="{F71B382F-725F-8ECB-181A-1125A41C1CF1}"/>
              </a:ext>
            </a:extLst>
          </p:cNvPr>
          <p:cNvSpPr txBox="1"/>
          <p:nvPr/>
        </p:nvSpPr>
        <p:spPr>
          <a:xfrm>
            <a:off x="291889" y="3992389"/>
            <a:ext cx="8746094" cy="1938992"/>
          </a:xfrm>
          <a:prstGeom prst="rect">
            <a:avLst/>
          </a:prstGeom>
          <a:noFill/>
        </p:spPr>
        <p:txBody>
          <a:bodyPr wrap="square" rtlCol="0">
            <a:spAutoFit/>
          </a:bodyPr>
          <a:lstStyle/>
          <a:p>
            <a:r>
              <a:rPr lang="en-US" sz="3000" b="1" dirty="0"/>
              <a:t>Income    =      Revenue   -    Expense       -     Dividend</a:t>
            </a:r>
          </a:p>
          <a:p>
            <a:endParaRPr lang="en-US" sz="3000" b="1" dirty="0"/>
          </a:p>
          <a:p>
            <a:endParaRPr lang="en-US" sz="3000" b="1" dirty="0"/>
          </a:p>
          <a:p>
            <a:endParaRPr lang="en-US" sz="3000" b="1" dirty="0"/>
          </a:p>
        </p:txBody>
      </p:sp>
      <p:pic>
        <p:nvPicPr>
          <p:cNvPr id="25" name="Picture Placeholder 18" descr="A close-up of a sign&#10;&#10;Description automatically generated">
            <a:extLst>
              <a:ext uri="{FF2B5EF4-FFF2-40B4-BE49-F238E27FC236}">
                <a16:creationId xmlns:a16="http://schemas.microsoft.com/office/drawing/2014/main" id="{8E6A95FC-07E4-0C72-538B-DCC860540548}"/>
              </a:ext>
            </a:extLst>
          </p:cNvPr>
          <p:cNvPicPr>
            <a:picLocks noChangeAspect="1"/>
          </p:cNvPicPr>
          <p:nvPr/>
        </p:nvPicPr>
        <p:blipFill>
          <a:blip r:embed="rId4"/>
          <a:srcRect t="18442" b="18442"/>
          <a:stretch>
            <a:fillRect/>
          </a:stretch>
        </p:blipFill>
        <p:spPr>
          <a:xfrm>
            <a:off x="4539971" y="4522653"/>
            <a:ext cx="1647479" cy="878464"/>
          </a:xfrm>
          <a:prstGeom prst="rect">
            <a:avLst/>
          </a:prstGeom>
        </p:spPr>
      </p:pic>
      <p:pic>
        <p:nvPicPr>
          <p:cNvPr id="26" name="Picture 25" descr="A pink rectangular sign with black text&#10;&#10;Description automatically generated">
            <a:extLst>
              <a:ext uri="{FF2B5EF4-FFF2-40B4-BE49-F238E27FC236}">
                <a16:creationId xmlns:a16="http://schemas.microsoft.com/office/drawing/2014/main" id="{E753A417-3F9B-28BD-E238-78309DDE01E0}"/>
              </a:ext>
            </a:extLst>
          </p:cNvPr>
          <p:cNvPicPr>
            <a:picLocks noChangeAspect="1"/>
          </p:cNvPicPr>
          <p:nvPr/>
        </p:nvPicPr>
        <p:blipFill>
          <a:blip r:embed="rId3"/>
          <a:stretch>
            <a:fillRect/>
          </a:stretch>
        </p:blipFill>
        <p:spPr>
          <a:xfrm>
            <a:off x="2703443" y="4450211"/>
            <a:ext cx="1294848" cy="1023348"/>
          </a:xfrm>
          <a:prstGeom prst="rect">
            <a:avLst/>
          </a:prstGeom>
        </p:spPr>
      </p:pic>
      <p:pic>
        <p:nvPicPr>
          <p:cNvPr id="27" name="Picture Placeholder 18" descr="A close-up of a sign&#10;&#10;Description automatically generated">
            <a:extLst>
              <a:ext uri="{FF2B5EF4-FFF2-40B4-BE49-F238E27FC236}">
                <a16:creationId xmlns:a16="http://schemas.microsoft.com/office/drawing/2014/main" id="{6BA6B816-41F8-48E7-B082-32E133111652}"/>
              </a:ext>
            </a:extLst>
          </p:cNvPr>
          <p:cNvPicPr>
            <a:picLocks noChangeAspect="1"/>
          </p:cNvPicPr>
          <p:nvPr/>
        </p:nvPicPr>
        <p:blipFill>
          <a:blip r:embed="rId4"/>
          <a:srcRect t="18442" b="18442"/>
          <a:stretch>
            <a:fillRect/>
          </a:stretch>
        </p:blipFill>
        <p:spPr>
          <a:xfrm>
            <a:off x="7071137" y="4522653"/>
            <a:ext cx="1647479" cy="878464"/>
          </a:xfrm>
          <a:prstGeom prst="rect">
            <a:avLst/>
          </a:prstGeom>
        </p:spPr>
      </p:pic>
      <p:pic>
        <p:nvPicPr>
          <p:cNvPr id="28" name="Picture 27" descr="A pink rectangular sign with black text&#10;&#10;Description automatically generated">
            <a:extLst>
              <a:ext uri="{FF2B5EF4-FFF2-40B4-BE49-F238E27FC236}">
                <a16:creationId xmlns:a16="http://schemas.microsoft.com/office/drawing/2014/main" id="{92A81E2E-A069-D4BF-00FA-0FA400165C44}"/>
              </a:ext>
            </a:extLst>
          </p:cNvPr>
          <p:cNvPicPr>
            <a:picLocks noChangeAspect="1"/>
          </p:cNvPicPr>
          <p:nvPr/>
        </p:nvPicPr>
        <p:blipFill>
          <a:blip r:embed="rId3"/>
          <a:stretch>
            <a:fillRect/>
          </a:stretch>
        </p:blipFill>
        <p:spPr>
          <a:xfrm>
            <a:off x="6187450" y="2288806"/>
            <a:ext cx="1294848" cy="1023348"/>
          </a:xfrm>
          <a:prstGeom prst="rect">
            <a:avLst/>
          </a:prstGeom>
        </p:spPr>
      </p:pic>
    </p:spTree>
    <p:extLst>
      <p:ext uri="{BB962C8B-B14F-4D97-AF65-F5344CB8AC3E}">
        <p14:creationId xmlns:p14="http://schemas.microsoft.com/office/powerpoint/2010/main" val="2652195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3" descr="An illustration depicts a summary of debit and credit rules and begins with the Basic Equation as, Assets equals Liabilities plus Equity. The Expanded Basic Equation is presented with seven T-accounts which recap the behavior of Debits and Credits. The Assets T-account demonstrates that Debits cause increases and Credits cause decreases. The Liabilities T-account demonstrates that Debits cause decreases and Credits cause increases. Share Capital, Retained Earnings, and Revenues demonstrate that Debits cause decreases and Credits cause increases. The Expenses and Dividends T-accounts demonstrate that Debits cause increases and Credits cause decreases.">
            <a:extLst>
              <a:ext uri="{FF2B5EF4-FFF2-40B4-BE49-F238E27FC236}">
                <a16:creationId xmlns:a16="http://schemas.microsoft.com/office/drawing/2014/main" id="{5467E73B-5266-A527-599C-E2D0D3AAA853}"/>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236057" y="1849453"/>
            <a:ext cx="8072691" cy="2242414"/>
          </a:xfrm>
          <a:prstGeom prst="rect">
            <a:avLst/>
          </a:prstGeom>
        </p:spPr>
      </p:pic>
    </p:spTree>
    <p:extLst>
      <p:ext uri="{BB962C8B-B14F-4D97-AF65-F5344CB8AC3E}">
        <p14:creationId xmlns:p14="http://schemas.microsoft.com/office/powerpoint/2010/main" val="161586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830F-DBFD-2AE8-AD0F-BED7C5895713}"/>
              </a:ext>
            </a:extLst>
          </p:cNvPr>
          <p:cNvSpPr>
            <a:spLocks noGrp="1"/>
          </p:cNvSpPr>
          <p:nvPr>
            <p:ph type="title"/>
          </p:nvPr>
        </p:nvSpPr>
        <p:spPr/>
        <p:txBody>
          <a:bodyPr/>
          <a:lstStyle/>
          <a:p>
            <a:r>
              <a:rPr lang="en-US" dirty="0"/>
              <a:t>Technicalities</a:t>
            </a:r>
          </a:p>
        </p:txBody>
      </p:sp>
      <p:sp>
        <p:nvSpPr>
          <p:cNvPr id="3" name="Content Placeholder 2">
            <a:extLst>
              <a:ext uri="{FF2B5EF4-FFF2-40B4-BE49-F238E27FC236}">
                <a16:creationId xmlns:a16="http://schemas.microsoft.com/office/drawing/2014/main" id="{3184E994-2EBD-E256-3CC2-AA722C2EE783}"/>
              </a:ext>
            </a:extLst>
          </p:cNvPr>
          <p:cNvSpPr>
            <a:spLocks noGrp="1"/>
          </p:cNvSpPr>
          <p:nvPr>
            <p:ph sz="quarter" idx="12"/>
          </p:nvPr>
        </p:nvSpPr>
        <p:spPr/>
        <p:txBody>
          <a:bodyPr/>
          <a:lstStyle/>
          <a:p>
            <a:r>
              <a:rPr lang="en-US" dirty="0"/>
              <a:t>What is fundamental equation in accounting?</a:t>
            </a:r>
          </a:p>
          <a:p>
            <a:pPr lvl="1"/>
            <a:r>
              <a:rPr lang="en-US" dirty="0"/>
              <a:t>Asset = Liabilities + Owner’s Equity</a:t>
            </a:r>
          </a:p>
          <a:p>
            <a:pPr lvl="1"/>
            <a:r>
              <a:rPr lang="en-US" dirty="0"/>
              <a:t>Owner’s Equity = Contributed Capital + Retained Earnings </a:t>
            </a:r>
          </a:p>
          <a:p>
            <a:pPr lvl="1"/>
            <a:r>
              <a:rPr lang="en-US" dirty="0"/>
              <a:t>End RE = Beg RE + Net Income - Dividends</a:t>
            </a:r>
          </a:p>
          <a:p>
            <a:endParaRPr lang="en-US" dirty="0"/>
          </a:p>
        </p:txBody>
      </p:sp>
      <p:sp>
        <p:nvSpPr>
          <p:cNvPr id="4" name="Content Placeholder 3">
            <a:extLst>
              <a:ext uri="{FF2B5EF4-FFF2-40B4-BE49-F238E27FC236}">
                <a16:creationId xmlns:a16="http://schemas.microsoft.com/office/drawing/2014/main" id="{A6B11A67-3241-3A47-B694-1B8B54E4AC0C}"/>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16744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162C-9607-B746-1EFE-51938DF44A68}"/>
              </a:ext>
            </a:extLst>
          </p:cNvPr>
          <p:cNvSpPr>
            <a:spLocks noGrp="1"/>
          </p:cNvSpPr>
          <p:nvPr>
            <p:ph type="title"/>
          </p:nvPr>
        </p:nvSpPr>
        <p:spPr/>
        <p:txBody>
          <a:bodyPr/>
          <a:lstStyle/>
          <a:p>
            <a:r>
              <a:rPr lang="en-US" dirty="0"/>
              <a:t>Example 1</a:t>
            </a:r>
          </a:p>
        </p:txBody>
      </p:sp>
      <p:sp>
        <p:nvSpPr>
          <p:cNvPr id="3" name="Content Placeholder 2">
            <a:extLst>
              <a:ext uri="{FF2B5EF4-FFF2-40B4-BE49-F238E27FC236}">
                <a16:creationId xmlns:a16="http://schemas.microsoft.com/office/drawing/2014/main" id="{FC7C6D24-13A8-A1E2-8006-FC1B6B16A4C3}"/>
              </a:ext>
            </a:extLst>
          </p:cNvPr>
          <p:cNvSpPr>
            <a:spLocks noGrp="1"/>
          </p:cNvSpPr>
          <p:nvPr>
            <p:ph sz="quarter" idx="12"/>
          </p:nvPr>
        </p:nvSpPr>
        <p:spPr>
          <a:xfrm>
            <a:off x="143809" y="1396402"/>
            <a:ext cx="8856381" cy="4693313"/>
          </a:xfrm>
        </p:spPr>
        <p:txBody>
          <a:bodyPr>
            <a:normAutofit/>
          </a:bodyPr>
          <a:lstStyle/>
          <a:p>
            <a:r>
              <a:rPr lang="en-US" dirty="0"/>
              <a:t>You invest </a:t>
            </a:r>
            <a:r>
              <a:rPr lang="en-US" altLang="zh-CN" dirty="0"/>
              <a:t>$1000 to open a chocolate store on campus.</a:t>
            </a:r>
            <a:endParaRPr lang="en-US" dirty="0"/>
          </a:p>
          <a:p>
            <a:pPr marL="0" indent="0">
              <a:buNone/>
            </a:pPr>
            <a:endParaRPr lang="en-US" dirty="0"/>
          </a:p>
          <a:p>
            <a:pPr marL="0" indent="0">
              <a:buNone/>
            </a:pPr>
            <a:r>
              <a:rPr lang="en-US" dirty="0">
                <a:solidFill>
                  <a:srgbClr val="FF0000"/>
                </a:solidFill>
              </a:rPr>
              <a:t>Cash</a:t>
            </a:r>
            <a:r>
              <a:rPr lang="en-US" dirty="0"/>
              <a:t> + Acct Receivable = Liability + RE + </a:t>
            </a:r>
            <a:r>
              <a:rPr lang="en-US" dirty="0">
                <a:solidFill>
                  <a:srgbClr val="FF0000"/>
                </a:solidFill>
              </a:rPr>
              <a:t>Contributed capital</a:t>
            </a:r>
          </a:p>
          <a:p>
            <a:pPr marL="0" indent="0">
              <a:buNone/>
            </a:pPr>
            <a:r>
              <a:rPr lang="en-US" dirty="0">
                <a:solidFill>
                  <a:srgbClr val="FF0000"/>
                </a:solidFill>
              </a:rPr>
              <a:t>+1000                                                              +1000 </a:t>
            </a:r>
          </a:p>
          <a:p>
            <a:pPr marL="0" indent="0">
              <a:buNone/>
            </a:pPr>
            <a:r>
              <a:rPr lang="en-US" dirty="0"/>
              <a:t>                      DR          CR</a:t>
            </a:r>
          </a:p>
          <a:p>
            <a:pPr marL="0" indent="0">
              <a:buNone/>
            </a:pPr>
            <a:r>
              <a:rPr lang="en-US" dirty="0"/>
              <a:t>Cash             1000</a:t>
            </a:r>
          </a:p>
          <a:p>
            <a:pPr marL="0" indent="0">
              <a:buNone/>
            </a:pPr>
            <a:r>
              <a:rPr lang="en-US" dirty="0"/>
              <a:t>Contr. Cap.                    1000</a:t>
            </a:r>
          </a:p>
          <a:p>
            <a:pPr marL="0" indent="0">
              <a:buNone/>
            </a:pPr>
            <a:r>
              <a:rPr lang="en-US" dirty="0"/>
              <a:t>    </a:t>
            </a:r>
          </a:p>
        </p:txBody>
      </p:sp>
      <p:sp>
        <p:nvSpPr>
          <p:cNvPr id="10" name="Content Placeholder 9">
            <a:extLst>
              <a:ext uri="{FF2B5EF4-FFF2-40B4-BE49-F238E27FC236}">
                <a16:creationId xmlns:a16="http://schemas.microsoft.com/office/drawing/2014/main" id="{92300DE9-FCD8-FE31-FFCE-170C5EA4FBF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80146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162C-9607-B746-1EFE-51938DF44A68}"/>
              </a:ext>
            </a:extLst>
          </p:cNvPr>
          <p:cNvSpPr>
            <a:spLocks noGrp="1"/>
          </p:cNvSpPr>
          <p:nvPr>
            <p:ph type="title"/>
          </p:nvPr>
        </p:nvSpPr>
        <p:spPr/>
        <p:txBody>
          <a:bodyPr/>
          <a:lstStyle/>
          <a:p>
            <a:r>
              <a:rPr lang="en-US" dirty="0"/>
              <a:t>Example 2</a:t>
            </a:r>
          </a:p>
        </p:txBody>
      </p:sp>
      <p:sp>
        <p:nvSpPr>
          <p:cNvPr id="3" name="Content Placeholder 2">
            <a:extLst>
              <a:ext uri="{FF2B5EF4-FFF2-40B4-BE49-F238E27FC236}">
                <a16:creationId xmlns:a16="http://schemas.microsoft.com/office/drawing/2014/main" id="{FC7C6D24-13A8-A1E2-8006-FC1B6B16A4C3}"/>
              </a:ext>
            </a:extLst>
          </p:cNvPr>
          <p:cNvSpPr>
            <a:spLocks noGrp="1"/>
          </p:cNvSpPr>
          <p:nvPr>
            <p:ph sz="quarter" idx="12"/>
          </p:nvPr>
        </p:nvSpPr>
        <p:spPr>
          <a:xfrm>
            <a:off x="143809" y="1396402"/>
            <a:ext cx="8856381" cy="4693313"/>
          </a:xfrm>
        </p:spPr>
        <p:txBody>
          <a:bodyPr>
            <a:normAutofit lnSpcReduction="10000"/>
          </a:bodyPr>
          <a:lstStyle/>
          <a:p>
            <a:r>
              <a:rPr lang="en-US" dirty="0"/>
              <a:t>Your chocolate store sold $500 dollar chocolate to a customer on Sept 1, 2023, the customer paid the cash on the same day.</a:t>
            </a:r>
          </a:p>
          <a:p>
            <a:pPr marL="0" indent="0">
              <a:buNone/>
            </a:pPr>
            <a:endParaRPr lang="en-US" dirty="0"/>
          </a:p>
          <a:p>
            <a:pPr marL="0" indent="0">
              <a:buNone/>
            </a:pPr>
            <a:r>
              <a:rPr lang="en-US" dirty="0">
                <a:solidFill>
                  <a:srgbClr val="FF0000"/>
                </a:solidFill>
              </a:rPr>
              <a:t>Cash</a:t>
            </a:r>
            <a:r>
              <a:rPr lang="en-US" dirty="0"/>
              <a:t> + Acct Receivable = Liability + </a:t>
            </a:r>
            <a:r>
              <a:rPr lang="en-US" dirty="0">
                <a:solidFill>
                  <a:srgbClr val="FF0000"/>
                </a:solidFill>
              </a:rPr>
              <a:t>Equity</a:t>
            </a:r>
          </a:p>
          <a:p>
            <a:pPr marL="0" indent="0">
              <a:buNone/>
            </a:pPr>
            <a:r>
              <a:rPr lang="en-US" dirty="0">
                <a:solidFill>
                  <a:srgbClr val="FF0000"/>
                </a:solidFill>
              </a:rPr>
              <a:t>+500                                                     +500 (Rev)</a:t>
            </a:r>
          </a:p>
          <a:p>
            <a:pPr marL="0" indent="0">
              <a:buNone/>
            </a:pPr>
            <a:r>
              <a:rPr lang="en-US" dirty="0"/>
              <a:t>                      DR          CR</a:t>
            </a:r>
          </a:p>
          <a:p>
            <a:pPr marL="0" indent="0">
              <a:buNone/>
            </a:pPr>
            <a:r>
              <a:rPr lang="en-US" dirty="0"/>
              <a:t>Cash             500</a:t>
            </a:r>
          </a:p>
          <a:p>
            <a:pPr marL="0" indent="0">
              <a:buNone/>
            </a:pPr>
            <a:r>
              <a:rPr lang="en-US" dirty="0"/>
              <a:t>Revenue                    500</a:t>
            </a:r>
          </a:p>
          <a:p>
            <a:pPr marL="0" indent="0">
              <a:buNone/>
            </a:pPr>
            <a:r>
              <a:rPr lang="en-US" dirty="0"/>
              <a:t>    </a:t>
            </a:r>
          </a:p>
        </p:txBody>
      </p:sp>
      <p:sp>
        <p:nvSpPr>
          <p:cNvPr id="10" name="Content Placeholder 9">
            <a:extLst>
              <a:ext uri="{FF2B5EF4-FFF2-40B4-BE49-F238E27FC236}">
                <a16:creationId xmlns:a16="http://schemas.microsoft.com/office/drawing/2014/main" id="{92300DE9-FCD8-FE31-FFCE-170C5EA4FBF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8714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162C-9607-B746-1EFE-51938DF44A68}"/>
              </a:ext>
            </a:extLst>
          </p:cNvPr>
          <p:cNvSpPr>
            <a:spLocks noGrp="1"/>
          </p:cNvSpPr>
          <p:nvPr>
            <p:ph type="title"/>
          </p:nvPr>
        </p:nvSpPr>
        <p:spPr/>
        <p:txBody>
          <a:bodyPr/>
          <a:lstStyle/>
          <a:p>
            <a:r>
              <a:rPr lang="en-US" dirty="0"/>
              <a:t>Example 3</a:t>
            </a:r>
          </a:p>
        </p:txBody>
      </p:sp>
      <p:sp>
        <p:nvSpPr>
          <p:cNvPr id="3" name="Content Placeholder 2">
            <a:extLst>
              <a:ext uri="{FF2B5EF4-FFF2-40B4-BE49-F238E27FC236}">
                <a16:creationId xmlns:a16="http://schemas.microsoft.com/office/drawing/2014/main" id="{FC7C6D24-13A8-A1E2-8006-FC1B6B16A4C3}"/>
              </a:ext>
            </a:extLst>
          </p:cNvPr>
          <p:cNvSpPr>
            <a:spLocks noGrp="1"/>
          </p:cNvSpPr>
          <p:nvPr>
            <p:ph sz="quarter" idx="12"/>
          </p:nvPr>
        </p:nvSpPr>
        <p:spPr>
          <a:xfrm>
            <a:off x="143809" y="1396402"/>
            <a:ext cx="9066179" cy="4693313"/>
          </a:xfrm>
        </p:spPr>
        <p:txBody>
          <a:bodyPr>
            <a:normAutofit/>
          </a:bodyPr>
          <a:lstStyle/>
          <a:p>
            <a:r>
              <a:rPr lang="en-US" dirty="0"/>
              <a:t>You pays $300 rent in cash</a:t>
            </a:r>
          </a:p>
          <a:p>
            <a:pPr marL="0" indent="0">
              <a:buNone/>
            </a:pPr>
            <a:endParaRPr lang="en-US" dirty="0"/>
          </a:p>
          <a:p>
            <a:pPr marL="0" indent="0">
              <a:buNone/>
            </a:pPr>
            <a:r>
              <a:rPr lang="en-US" dirty="0">
                <a:solidFill>
                  <a:srgbClr val="FF0000"/>
                </a:solidFill>
              </a:rPr>
              <a:t>Cash</a:t>
            </a:r>
            <a:r>
              <a:rPr lang="en-US" dirty="0"/>
              <a:t> + Acct Receivable = Liability + </a:t>
            </a:r>
            <a:r>
              <a:rPr lang="en-US" dirty="0">
                <a:solidFill>
                  <a:srgbClr val="FF0000"/>
                </a:solidFill>
              </a:rPr>
              <a:t>RE + Contributed capital</a:t>
            </a:r>
          </a:p>
          <a:p>
            <a:pPr marL="0" indent="0">
              <a:buNone/>
            </a:pPr>
            <a:r>
              <a:rPr lang="en-US" dirty="0">
                <a:solidFill>
                  <a:srgbClr val="FF0000"/>
                </a:solidFill>
              </a:rPr>
              <a:t>-300                                                     -300 (Exp)</a:t>
            </a:r>
          </a:p>
          <a:p>
            <a:pPr marL="0" indent="0">
              <a:buNone/>
            </a:pPr>
            <a:r>
              <a:rPr lang="en-US" dirty="0"/>
              <a:t>                      DR          CR</a:t>
            </a:r>
          </a:p>
          <a:p>
            <a:pPr marL="0" indent="0">
              <a:buNone/>
            </a:pPr>
            <a:r>
              <a:rPr lang="en-US" dirty="0"/>
              <a:t>Expense        300</a:t>
            </a:r>
          </a:p>
          <a:p>
            <a:pPr marL="0" indent="0">
              <a:buNone/>
            </a:pPr>
            <a:r>
              <a:rPr lang="en-US" dirty="0"/>
              <a:t>Cash                             300</a:t>
            </a:r>
          </a:p>
          <a:p>
            <a:r>
              <a:rPr lang="en-US" dirty="0"/>
              <a:t>Note: cash decreases, so it is a credit on cash account</a:t>
            </a:r>
          </a:p>
          <a:p>
            <a:r>
              <a:rPr lang="en-US" dirty="0"/>
              <a:t>Expense increase, so it is a debit account (reduces equity)    </a:t>
            </a:r>
          </a:p>
        </p:txBody>
      </p:sp>
      <p:sp>
        <p:nvSpPr>
          <p:cNvPr id="10" name="Content Placeholder 9">
            <a:extLst>
              <a:ext uri="{FF2B5EF4-FFF2-40B4-BE49-F238E27FC236}">
                <a16:creationId xmlns:a16="http://schemas.microsoft.com/office/drawing/2014/main" id="{92300DE9-FCD8-FE31-FFCE-170C5EA4FBF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32293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162C-9607-B746-1EFE-51938DF44A68}"/>
              </a:ext>
            </a:extLst>
          </p:cNvPr>
          <p:cNvSpPr>
            <a:spLocks noGrp="1"/>
          </p:cNvSpPr>
          <p:nvPr>
            <p:ph type="title"/>
          </p:nvPr>
        </p:nvSpPr>
        <p:spPr/>
        <p:txBody>
          <a:bodyPr/>
          <a:lstStyle/>
          <a:p>
            <a:r>
              <a:rPr lang="en-US" dirty="0"/>
              <a:t>Example 4</a:t>
            </a:r>
          </a:p>
        </p:txBody>
      </p:sp>
      <p:sp>
        <p:nvSpPr>
          <p:cNvPr id="3" name="Content Placeholder 2">
            <a:extLst>
              <a:ext uri="{FF2B5EF4-FFF2-40B4-BE49-F238E27FC236}">
                <a16:creationId xmlns:a16="http://schemas.microsoft.com/office/drawing/2014/main" id="{FC7C6D24-13A8-A1E2-8006-FC1B6B16A4C3}"/>
              </a:ext>
            </a:extLst>
          </p:cNvPr>
          <p:cNvSpPr>
            <a:spLocks noGrp="1"/>
          </p:cNvSpPr>
          <p:nvPr>
            <p:ph sz="quarter" idx="12"/>
          </p:nvPr>
        </p:nvSpPr>
        <p:spPr>
          <a:xfrm>
            <a:off x="143809" y="1396402"/>
            <a:ext cx="9066179" cy="4693313"/>
          </a:xfrm>
        </p:spPr>
        <p:txBody>
          <a:bodyPr>
            <a:normAutofit/>
          </a:bodyPr>
          <a:lstStyle/>
          <a:p>
            <a:r>
              <a:rPr lang="en-US" dirty="0"/>
              <a:t>Your chocolate store pays $50 cash dividend</a:t>
            </a:r>
          </a:p>
          <a:p>
            <a:pPr marL="0" indent="0">
              <a:buNone/>
            </a:pPr>
            <a:endParaRPr lang="en-US" dirty="0"/>
          </a:p>
          <a:p>
            <a:pPr marL="0" indent="0">
              <a:buNone/>
            </a:pPr>
            <a:r>
              <a:rPr lang="en-US" dirty="0">
                <a:solidFill>
                  <a:srgbClr val="FF0000"/>
                </a:solidFill>
              </a:rPr>
              <a:t>Cash</a:t>
            </a:r>
            <a:r>
              <a:rPr lang="en-US" dirty="0"/>
              <a:t> + Acct Receivable = Liability + </a:t>
            </a:r>
            <a:r>
              <a:rPr lang="en-US" dirty="0">
                <a:solidFill>
                  <a:srgbClr val="FF0000"/>
                </a:solidFill>
              </a:rPr>
              <a:t>RE + Contributed capital</a:t>
            </a:r>
          </a:p>
          <a:p>
            <a:pPr marL="0" indent="0">
              <a:buNone/>
            </a:pPr>
            <a:r>
              <a:rPr lang="en-US" dirty="0">
                <a:solidFill>
                  <a:srgbClr val="FF0000"/>
                </a:solidFill>
              </a:rPr>
              <a:t>-50                                                     -50 (Div)</a:t>
            </a:r>
          </a:p>
          <a:p>
            <a:pPr marL="0" indent="0">
              <a:buNone/>
            </a:pPr>
            <a:r>
              <a:rPr lang="en-US" dirty="0"/>
              <a:t>                      DR          CR</a:t>
            </a:r>
          </a:p>
          <a:p>
            <a:pPr marL="0" indent="0">
              <a:buNone/>
            </a:pPr>
            <a:r>
              <a:rPr lang="en-US" dirty="0"/>
              <a:t>Dividend        50</a:t>
            </a:r>
          </a:p>
          <a:p>
            <a:pPr marL="0" indent="0">
              <a:buNone/>
            </a:pPr>
            <a:r>
              <a:rPr lang="en-US" dirty="0"/>
              <a:t>Cash                             50</a:t>
            </a:r>
          </a:p>
          <a:p>
            <a:r>
              <a:rPr lang="en-US" dirty="0"/>
              <a:t>Note: cash decreases, so it is a credit on cash account</a:t>
            </a:r>
          </a:p>
          <a:p>
            <a:r>
              <a:rPr lang="en-US" dirty="0"/>
              <a:t>Expense increase, so it is a debit account (reduces equity)    </a:t>
            </a:r>
          </a:p>
        </p:txBody>
      </p:sp>
      <p:sp>
        <p:nvSpPr>
          <p:cNvPr id="10" name="Content Placeholder 9">
            <a:extLst>
              <a:ext uri="{FF2B5EF4-FFF2-40B4-BE49-F238E27FC236}">
                <a16:creationId xmlns:a16="http://schemas.microsoft.com/office/drawing/2014/main" id="{92300DE9-FCD8-FE31-FFCE-170C5EA4FBFF}"/>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16446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400095"/>
            <a:ext cx="8115302" cy="849312"/>
          </a:xfrm>
        </p:spPr>
        <p:txBody>
          <a:bodyPr/>
          <a:lstStyle/>
          <a:p>
            <a:r>
              <a:rPr lang="en-GB" dirty="0"/>
              <a:t>DO IT! 1: Normal Account Balances </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340892" cy="4552783"/>
          </a:xfrm>
        </p:spPr>
        <p:txBody>
          <a:bodyPr>
            <a:normAutofit/>
          </a:bodyPr>
          <a:lstStyle/>
          <a:p>
            <a:pPr marL="0" indent="0" algn="l">
              <a:lnSpc>
                <a:spcPct val="100000"/>
              </a:lnSpc>
              <a:buNone/>
            </a:pPr>
            <a:r>
              <a:rPr lang="en-US" sz="2000" b="0" i="0" u="none" strike="noStrike" baseline="0" dirty="0"/>
              <a:t>Julie </a:t>
            </a:r>
            <a:r>
              <a:rPr lang="en-US" sz="2000" b="0" i="0" u="none" strike="noStrike" baseline="0" dirty="0" err="1"/>
              <a:t>Loeng</a:t>
            </a:r>
            <a:r>
              <a:rPr lang="en-US" sz="2000" b="0" i="0" u="none" strike="noStrike" baseline="0" dirty="0"/>
              <a:t> has just rented space in a shopping mall. In this space, she will open a hair salon to be called “Hair It Is.” A friend has advised Julie to set up a double-entry set of accounting records in which to record all of her business transactions.</a:t>
            </a:r>
          </a:p>
          <a:p>
            <a:pPr marL="0" indent="0" algn="l">
              <a:lnSpc>
                <a:spcPct val="100000"/>
              </a:lnSpc>
              <a:buNone/>
            </a:pPr>
            <a:r>
              <a:rPr lang="en-US" sz="2000" b="0" i="0" u="none" strike="noStrike" baseline="0" dirty="0"/>
              <a:t>Identify the statement of financial position accounts that Julie will likely need to record the transactions needed to open her business. Indicate whether the normal balance of each account is a debit or a credit.</a:t>
            </a:r>
            <a:endParaRPr lang="en-US" sz="2000" dirty="0"/>
          </a:p>
        </p:txBody>
      </p:sp>
      <p:sp>
        <p:nvSpPr>
          <p:cNvPr id="8" name="Content Placeholder 7">
            <a:extLst>
              <a:ext uri="{FF2B5EF4-FFF2-40B4-BE49-F238E27FC236}">
                <a16:creationId xmlns:a16="http://schemas.microsoft.com/office/drawing/2014/main" id="{70889353-A02D-09FB-55E6-C3BC949A0063}"/>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55790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400095"/>
            <a:ext cx="8115302" cy="849312"/>
          </a:xfrm>
        </p:spPr>
        <p:txBody>
          <a:bodyPr>
            <a:noAutofit/>
          </a:bodyPr>
          <a:lstStyle/>
          <a:p>
            <a:r>
              <a:rPr lang="en-GB" dirty="0"/>
              <a:t>DO IT! 1: Normal Account Balances – Solution</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304798" cy="4504657"/>
          </a:xfrm>
        </p:spPr>
        <p:txBody>
          <a:bodyPr>
            <a:normAutofit/>
          </a:bodyPr>
          <a:lstStyle/>
          <a:p>
            <a:pPr marL="0" indent="0">
              <a:lnSpc>
                <a:spcPct val="100000"/>
              </a:lnSpc>
              <a:spcBef>
                <a:spcPts val="624"/>
              </a:spcBef>
              <a:spcAft>
                <a:spcPts val="1200"/>
              </a:spcAft>
              <a:buNone/>
            </a:pPr>
            <a:r>
              <a:rPr lang="en-US" sz="2000" dirty="0"/>
              <a:t>Julie would likely need the following accounts in which to record the transactions necessary to ready her hair salon for opening day: </a:t>
            </a:r>
          </a:p>
          <a:p>
            <a:pPr marL="0" indent="0">
              <a:lnSpc>
                <a:spcPct val="100000"/>
              </a:lnSpc>
              <a:spcBef>
                <a:spcPts val="624"/>
              </a:spcBef>
              <a:buNone/>
            </a:pPr>
            <a:r>
              <a:rPr lang="en-US" sz="2000" dirty="0"/>
              <a:t>Cash (debit balance)</a:t>
            </a:r>
            <a:br>
              <a:rPr lang="en-US" sz="2000" dirty="0"/>
            </a:br>
            <a:r>
              <a:rPr lang="en-US" sz="2000" dirty="0"/>
              <a:t>Equipment (debit balance) </a:t>
            </a:r>
          </a:p>
          <a:p>
            <a:pPr marL="0" indent="0">
              <a:lnSpc>
                <a:spcPct val="100000"/>
              </a:lnSpc>
              <a:spcBef>
                <a:spcPts val="624"/>
              </a:spcBef>
              <a:buNone/>
            </a:pPr>
            <a:r>
              <a:rPr lang="en-US" sz="2000" dirty="0"/>
              <a:t>Supplies (debit balance) </a:t>
            </a:r>
          </a:p>
          <a:p>
            <a:pPr marL="0" indent="0">
              <a:lnSpc>
                <a:spcPct val="100000"/>
              </a:lnSpc>
              <a:spcBef>
                <a:spcPts val="624"/>
              </a:spcBef>
              <a:spcAft>
                <a:spcPts val="1200"/>
              </a:spcAft>
              <a:buNone/>
            </a:pPr>
            <a:r>
              <a:rPr lang="en-US" sz="2000" dirty="0"/>
              <a:t>Accounts Payable (credit balance) </a:t>
            </a:r>
          </a:p>
          <a:p>
            <a:pPr marL="0" indent="0">
              <a:lnSpc>
                <a:spcPct val="100000"/>
              </a:lnSpc>
              <a:spcBef>
                <a:spcPts val="624"/>
              </a:spcBef>
              <a:buNone/>
            </a:pPr>
            <a:r>
              <a:rPr lang="en-US" sz="2000" b="1" dirty="0">
                <a:solidFill>
                  <a:schemeClr val="accent2"/>
                </a:solidFill>
              </a:rPr>
              <a:t>If she borrows money: </a:t>
            </a:r>
          </a:p>
          <a:p>
            <a:pPr marL="0" indent="0">
              <a:lnSpc>
                <a:spcPct val="100000"/>
              </a:lnSpc>
              <a:spcBef>
                <a:spcPts val="624"/>
              </a:spcBef>
              <a:buNone/>
            </a:pPr>
            <a:r>
              <a:rPr lang="en-US" sz="2000" dirty="0"/>
              <a:t>Notes Payable (credit balance) </a:t>
            </a:r>
          </a:p>
          <a:p>
            <a:pPr marL="0" indent="0">
              <a:lnSpc>
                <a:spcPct val="100000"/>
              </a:lnSpc>
              <a:spcBef>
                <a:spcPts val="624"/>
              </a:spcBef>
              <a:buNone/>
            </a:pPr>
            <a:r>
              <a:rPr lang="en-US" sz="2000" b="1" dirty="0">
                <a:solidFill>
                  <a:schemeClr val="accent2"/>
                </a:solidFill>
              </a:rPr>
              <a:t>If she invests cash:</a:t>
            </a:r>
            <a:endParaRPr lang="en-US" sz="2000" dirty="0">
              <a:solidFill>
                <a:schemeClr val="accent2"/>
              </a:solidFill>
            </a:endParaRPr>
          </a:p>
          <a:p>
            <a:pPr marL="0" indent="0">
              <a:lnSpc>
                <a:spcPct val="100000"/>
              </a:lnSpc>
              <a:spcBef>
                <a:spcPts val="624"/>
              </a:spcBef>
              <a:buNone/>
            </a:pPr>
            <a:r>
              <a:rPr lang="en-US" sz="2000" dirty="0"/>
              <a:t>Share Capital—Ordinary (credit balance) </a:t>
            </a:r>
          </a:p>
        </p:txBody>
      </p:sp>
      <p:sp>
        <p:nvSpPr>
          <p:cNvPr id="8" name="Content Placeholder 7">
            <a:extLst>
              <a:ext uri="{FF2B5EF4-FFF2-40B4-BE49-F238E27FC236}">
                <a16:creationId xmlns:a16="http://schemas.microsoft.com/office/drawing/2014/main" id="{7EF7710A-1830-219C-7987-E07D49EF3960}"/>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047373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394284"/>
            <a:ext cx="8115301" cy="1459372"/>
          </a:xfrm>
        </p:spPr>
        <p:txBody>
          <a:bodyPr>
            <a:noAutofit/>
          </a:bodyPr>
          <a:lstStyle/>
          <a:p>
            <a:r>
              <a:rPr lang="en-IN" b="1" dirty="0"/>
              <a:t>Learning Objective 2</a:t>
            </a:r>
            <a:br>
              <a:rPr lang="en-IN" b="1" dirty="0"/>
            </a:br>
            <a:r>
              <a:rPr lang="en-US" b="1" dirty="0"/>
              <a:t>Indicate how a journal is used in the recording process. </a:t>
            </a:r>
            <a:endParaRPr lang="en-IN" dirty="0"/>
          </a:p>
        </p:txBody>
      </p:sp>
      <p:sp>
        <p:nvSpPr>
          <p:cNvPr id="6" name="Content Placeholder 5">
            <a:extLst>
              <a:ext uri="{FF2B5EF4-FFF2-40B4-BE49-F238E27FC236}">
                <a16:creationId xmlns:a16="http://schemas.microsoft.com/office/drawing/2014/main" id="{F1FF68DF-B7A5-07A1-3E57-91E4A68562A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9981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US" b="1" dirty="0"/>
              <a:t>The Recording Process Illustrated</a:t>
            </a:r>
            <a:endParaRPr lang="en-IN" dirty="0"/>
          </a:p>
        </p:txBody>
      </p:sp>
      <p:pic>
        <p:nvPicPr>
          <p:cNvPr id="13" name="Picture Placeholder 12" descr="A flow diagram presents the nine steps involved in the accounting cycle as follows: Analyze, Journalize the transactions, Post, Trial Balance, Adjusting Entries, Adjusted Trial Balance, Financial Statements, Closing Entries, and Post-Closing Trial Balance. The first three steps are labeled 1, 2, and 3, respectively. Step 2, titled &quot;Journalize the transactions&quot; is highlighted and enlarged. ">
            <a:extLst>
              <a:ext uri="{FF2B5EF4-FFF2-40B4-BE49-F238E27FC236}">
                <a16:creationId xmlns:a16="http://schemas.microsoft.com/office/drawing/2014/main" id="{19A54BE9-B23B-FD0E-D85A-FB43D1311C74}"/>
              </a:ext>
            </a:extLst>
          </p:cNvPr>
          <p:cNvPicPr>
            <a:picLocks noGrp="1" noChangeAspect="1"/>
          </p:cNvPicPr>
          <p:nvPr>
            <p:ph type="pic" sz="quarter" idx="17"/>
          </p:nvPr>
        </p:nvPicPr>
        <p:blipFill rotWithShape="1">
          <a:blip r:embed="rId2"/>
          <a:stretch/>
        </p:blipFill>
        <p:spPr>
          <a:xfrm>
            <a:off x="770206" y="1564498"/>
            <a:ext cx="7723909" cy="1226127"/>
          </a:xfrm>
        </p:spPr>
      </p:pic>
      <p:pic>
        <p:nvPicPr>
          <p:cNvPr id="15" name="Picture Placeholder 14" descr="A flow diagram presents the steps of the recording process leading from left to right as: Step 1, Analyze transaction illustrated by an invoice; Step 2, Enter transaction in journal illustrated by two journal forms; Step 3, Transfer journal information to ledger accounts illustrated by an arrow pointing from the journal to the ledger.">
            <a:extLst>
              <a:ext uri="{FF2B5EF4-FFF2-40B4-BE49-F238E27FC236}">
                <a16:creationId xmlns:a16="http://schemas.microsoft.com/office/drawing/2014/main" id="{ECA1B0C1-4682-4369-E882-99DCF07E2F98}"/>
              </a:ext>
            </a:extLst>
          </p:cNvPr>
          <p:cNvPicPr>
            <a:picLocks noGrp="1" noChangeAspect="1"/>
          </p:cNvPicPr>
          <p:nvPr>
            <p:ph type="pic" sz="quarter" idx="22"/>
          </p:nvPr>
        </p:nvPicPr>
        <p:blipFill rotWithShape="1">
          <a:blip r:embed="rId3"/>
          <a:stretch/>
        </p:blipFill>
        <p:spPr>
          <a:xfrm>
            <a:off x="779318" y="3218964"/>
            <a:ext cx="7585364" cy="2008909"/>
          </a:xfrm>
        </p:spPr>
      </p:pic>
      <p:sp>
        <p:nvSpPr>
          <p:cNvPr id="7" name="Content Placeholder 6">
            <a:extLst>
              <a:ext uri="{FF2B5EF4-FFF2-40B4-BE49-F238E27FC236}">
                <a16:creationId xmlns:a16="http://schemas.microsoft.com/office/drawing/2014/main" id="{391E3780-5E58-E6D6-AB8E-9CA0E4FDCBAB}"/>
              </a:ext>
            </a:extLst>
          </p:cNvPr>
          <p:cNvSpPr>
            <a:spLocks noGrp="1"/>
          </p:cNvSpPr>
          <p:nvPr>
            <p:ph sz="quarter" idx="18"/>
          </p:nvPr>
        </p:nvSpPr>
        <p:spPr>
          <a:xfrm>
            <a:off x="764973" y="5307594"/>
            <a:ext cx="7306829" cy="462795"/>
          </a:xfrm>
        </p:spPr>
        <p:txBody>
          <a:bodyPr>
            <a:normAutofit/>
          </a:bodyPr>
          <a:lstStyle/>
          <a:p>
            <a:pPr marL="0" indent="0">
              <a:buNone/>
            </a:pPr>
            <a:r>
              <a:rPr lang="en-CA" sz="2000" b="1" dirty="0"/>
              <a:t>Illustration 2.13: </a:t>
            </a:r>
            <a:r>
              <a:rPr lang="en-CA" sz="2000" dirty="0"/>
              <a:t>The recording process</a:t>
            </a:r>
          </a:p>
        </p:txBody>
      </p:sp>
      <p:sp>
        <p:nvSpPr>
          <p:cNvPr id="11" name="Content Placeholder 5">
            <a:extLst>
              <a:ext uri="{FF2B5EF4-FFF2-40B4-BE49-F238E27FC236}">
                <a16:creationId xmlns:a16="http://schemas.microsoft.com/office/drawing/2014/main" id="{8767A4D2-538C-A05F-0222-99E478EACC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45578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The Journal</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a:xfrm>
            <a:off x="513862" y="1424065"/>
            <a:ext cx="8485759" cy="4961351"/>
          </a:xfrm>
        </p:spPr>
        <p:txBody>
          <a:bodyPr>
            <a:noAutofit/>
          </a:bodyPr>
          <a:lstStyle/>
          <a:p>
            <a:pPr marL="0" indent="0">
              <a:spcAft>
                <a:spcPts val="1800"/>
              </a:spcAft>
              <a:buNone/>
            </a:pPr>
            <a:r>
              <a:rPr lang="en-US" sz="2600" dirty="0">
                <a:latin typeface="Calibri" panose="020F0502020204030204" pitchFamily="34" charset="0"/>
                <a:cs typeface="Calibri" panose="020F0502020204030204" pitchFamily="34" charset="0"/>
              </a:rPr>
              <a:t>Companies initially record transactions in chronological order.</a:t>
            </a:r>
            <a:br>
              <a:rPr lang="en-US" sz="2600" dirty="0">
                <a:latin typeface="Calibri" panose="020F0502020204030204" pitchFamily="34" charset="0"/>
                <a:cs typeface="Calibri" panose="020F0502020204030204" pitchFamily="34" charset="0"/>
              </a:rPr>
            </a:br>
            <a:r>
              <a:rPr lang="en-US" sz="2600" dirty="0">
                <a:latin typeface="Calibri" panose="020F0502020204030204" pitchFamily="34" charset="0"/>
                <a:cs typeface="Calibri" panose="020F0502020204030204" pitchFamily="34" charset="0"/>
              </a:rPr>
              <a:t>Thus, the </a:t>
            </a:r>
            <a:r>
              <a:rPr lang="en-US" sz="2600" b="1" dirty="0">
                <a:solidFill>
                  <a:schemeClr val="accent2"/>
                </a:solidFill>
                <a:latin typeface="Calibri" panose="020F0502020204030204" pitchFamily="34" charset="0"/>
                <a:cs typeface="Calibri" panose="020F0502020204030204" pitchFamily="34" charset="0"/>
              </a:rPr>
              <a:t>journal</a:t>
            </a:r>
            <a:r>
              <a:rPr lang="en-US" sz="2600" b="1" dirty="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is referred to as the book of original entry.</a:t>
            </a:r>
          </a:p>
          <a:p>
            <a:pPr marL="0" indent="0">
              <a:buNone/>
            </a:pPr>
            <a:r>
              <a:rPr lang="en-US" sz="2600" dirty="0">
                <a:latin typeface="Calibri" panose="020F0502020204030204" pitchFamily="34" charset="0"/>
                <a:cs typeface="Calibri" panose="020F0502020204030204" pitchFamily="34" charset="0"/>
              </a:rPr>
              <a:t>The journal makes several significant contributions to the recording process: </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discloses in one place the </a:t>
            </a:r>
            <a:r>
              <a:rPr lang="en-US" sz="2400" b="1" dirty="0">
                <a:solidFill>
                  <a:schemeClr val="accent2"/>
                </a:solidFill>
                <a:latin typeface="Calibri" panose="020F0502020204030204" pitchFamily="34" charset="0"/>
                <a:cs typeface="Calibri" panose="020F0502020204030204" pitchFamily="34" charset="0"/>
              </a:rPr>
              <a:t>complete effects </a:t>
            </a:r>
            <a:r>
              <a:rPr lang="en-US" sz="2400" dirty="0">
                <a:latin typeface="Calibri" panose="020F0502020204030204" pitchFamily="34" charset="0"/>
                <a:cs typeface="Calibri" panose="020F0502020204030204" pitchFamily="34" charset="0"/>
              </a:rPr>
              <a:t>of a transaction.</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provides a </a:t>
            </a:r>
            <a:r>
              <a:rPr lang="en-US" sz="2400" b="1" dirty="0">
                <a:solidFill>
                  <a:schemeClr val="accent2"/>
                </a:solidFill>
                <a:latin typeface="Calibri" panose="020F0502020204030204" pitchFamily="34" charset="0"/>
                <a:cs typeface="Calibri" panose="020F0502020204030204" pitchFamily="34" charset="0"/>
              </a:rPr>
              <a:t>chronological record</a:t>
            </a:r>
            <a:r>
              <a:rPr lang="en-US" sz="2400" dirty="0">
                <a:solidFill>
                  <a:schemeClr val="accent2"/>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of transactions. </a:t>
            </a:r>
          </a:p>
          <a:p>
            <a:pPr marL="457200" indent="-457200">
              <a:buClr>
                <a:schemeClr val="accent2"/>
              </a:buClr>
              <a:buFont typeface="+mj-lt"/>
              <a:buAutoNum type="arabicPeriod"/>
            </a:pPr>
            <a:r>
              <a:rPr lang="en-US" sz="2400" dirty="0">
                <a:latin typeface="Calibri" panose="020F0502020204030204" pitchFamily="34" charset="0"/>
                <a:cs typeface="Calibri" panose="020F0502020204030204" pitchFamily="34" charset="0"/>
              </a:rPr>
              <a:t>It helps to </a:t>
            </a:r>
            <a:r>
              <a:rPr lang="en-US" sz="2400" b="1" dirty="0">
                <a:solidFill>
                  <a:schemeClr val="accent2"/>
                </a:solidFill>
                <a:latin typeface="Calibri" panose="020F0502020204030204" pitchFamily="34" charset="0"/>
                <a:cs typeface="Calibri" panose="020F0502020204030204" pitchFamily="34" charset="0"/>
              </a:rPr>
              <a:t>prevent or locate errors </a:t>
            </a:r>
            <a:r>
              <a:rPr lang="en-US" sz="2400" dirty="0">
                <a:latin typeface="Calibri" panose="020F0502020204030204" pitchFamily="34" charset="0"/>
                <a:cs typeface="Calibri" panose="020F0502020204030204" pitchFamily="34" charset="0"/>
              </a:rPr>
              <a:t>because the debit and credit amounts for each entry can be easily compared. </a:t>
            </a:r>
            <a:endParaRPr lang="en-US" sz="2400" dirty="0"/>
          </a:p>
        </p:txBody>
      </p:sp>
      <p:sp>
        <p:nvSpPr>
          <p:cNvPr id="2" name="Content Placeholder 5">
            <a:extLst>
              <a:ext uri="{FF2B5EF4-FFF2-40B4-BE49-F238E27FC236}">
                <a16:creationId xmlns:a16="http://schemas.microsoft.com/office/drawing/2014/main" id="{0471E42A-D7C0-5BCC-372D-39EDFD95CA88}"/>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0434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Journalizing</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800"/>
              </a:spcAft>
              <a:buNone/>
            </a:pPr>
            <a:r>
              <a:rPr lang="en-US" sz="2800" b="1" dirty="0">
                <a:solidFill>
                  <a:schemeClr val="accent2"/>
                </a:solidFill>
                <a:latin typeface="Calibri" panose="020F0502020204030204" pitchFamily="34" charset="0"/>
                <a:cs typeface="Calibri" panose="020F0502020204030204" pitchFamily="34" charset="0"/>
              </a:rPr>
              <a:t>Assume:</a:t>
            </a:r>
            <a:r>
              <a:rPr lang="en-US" sz="2800" dirty="0">
                <a:latin typeface="Calibri" panose="020F0502020204030204" pitchFamily="34" charset="0"/>
                <a:cs typeface="Calibri" panose="020F0502020204030204" pitchFamily="34" charset="0"/>
              </a:rPr>
              <a:t> On September 1, </a:t>
            </a:r>
            <a:r>
              <a:rPr lang="en-US" sz="2800" dirty="0" err="1">
                <a:latin typeface="Calibri" panose="020F0502020204030204" pitchFamily="34" charset="0"/>
                <a:cs typeface="Calibri" panose="020F0502020204030204" pitchFamily="34" charset="0"/>
              </a:rPr>
              <a:t>Softbyte</a:t>
            </a:r>
            <a:r>
              <a:rPr lang="en-US" sz="2800" dirty="0">
                <a:latin typeface="Calibri" panose="020F0502020204030204" pitchFamily="34" charset="0"/>
                <a:cs typeface="Calibri" panose="020F0502020204030204" pitchFamily="34" charset="0"/>
              </a:rPr>
              <a:t> SA shareholders invested €15,000 cash in the corporation in exchange for ordinary shares, and </a:t>
            </a:r>
            <a:r>
              <a:rPr lang="en-US" sz="2800" dirty="0" err="1">
                <a:latin typeface="Calibri" panose="020F0502020204030204" pitchFamily="34" charset="0"/>
                <a:cs typeface="Calibri" panose="020F0502020204030204" pitchFamily="34" charset="0"/>
              </a:rPr>
              <a:t>Softbyte</a:t>
            </a:r>
            <a:r>
              <a:rPr lang="en-US" sz="2800" dirty="0">
                <a:latin typeface="Calibri" panose="020F0502020204030204" pitchFamily="34" charset="0"/>
                <a:cs typeface="Calibri" panose="020F0502020204030204" pitchFamily="34" charset="0"/>
              </a:rPr>
              <a:t> purchased computer equipment for €7,000 cash.</a:t>
            </a:r>
          </a:p>
          <a:p>
            <a:pPr marL="0" indent="0">
              <a:spcAft>
                <a:spcPts val="1800"/>
              </a:spcAft>
              <a:buNone/>
            </a:pPr>
            <a:r>
              <a:rPr lang="en-US" sz="2800" b="1" dirty="0">
                <a:solidFill>
                  <a:schemeClr val="accent2"/>
                </a:solidFill>
                <a:latin typeface="Calibri" panose="020F0502020204030204" pitchFamily="34" charset="0"/>
                <a:cs typeface="Calibri" panose="020F0502020204030204" pitchFamily="34" charset="0"/>
              </a:rPr>
              <a:t>Demonstrate:</a:t>
            </a:r>
            <a:r>
              <a:rPr lang="en-US" sz="2800" dirty="0">
                <a:latin typeface="Calibri" panose="020F0502020204030204" pitchFamily="34" charset="0"/>
                <a:cs typeface="Calibri" panose="020F0502020204030204" pitchFamily="34" charset="0"/>
              </a:rPr>
              <a:t> How do you enter the transaction data in the journal?</a:t>
            </a:r>
            <a:endParaRPr lang="en-IN" dirty="0"/>
          </a:p>
        </p:txBody>
      </p:sp>
      <p:sp>
        <p:nvSpPr>
          <p:cNvPr id="2" name="Content Placeholder 5">
            <a:extLst>
              <a:ext uri="{FF2B5EF4-FFF2-40B4-BE49-F238E27FC236}">
                <a16:creationId xmlns:a16="http://schemas.microsoft.com/office/drawing/2014/main" id="{F6D65D79-90FF-B056-8E60-16F965F8734A}"/>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5787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71-1829-B699-F4A3-C7C6FFC91640}"/>
              </a:ext>
            </a:extLst>
          </p:cNvPr>
          <p:cNvSpPr>
            <a:spLocks noGrp="1"/>
          </p:cNvSpPr>
          <p:nvPr>
            <p:ph type="title"/>
          </p:nvPr>
        </p:nvSpPr>
        <p:spPr/>
        <p:txBody>
          <a:bodyPr/>
          <a:lstStyle/>
          <a:p>
            <a:r>
              <a:rPr lang="en-US" dirty="0"/>
              <a:t>Accounting Cycle</a:t>
            </a:r>
          </a:p>
        </p:txBody>
      </p:sp>
      <p:sp>
        <p:nvSpPr>
          <p:cNvPr id="4" name="Content Placeholder 3">
            <a:extLst>
              <a:ext uri="{FF2B5EF4-FFF2-40B4-BE49-F238E27FC236}">
                <a16:creationId xmlns:a16="http://schemas.microsoft.com/office/drawing/2014/main" id="{29E983B9-2DBD-7941-D23C-5C9D435A76B7}"/>
              </a:ext>
            </a:extLst>
          </p:cNvPr>
          <p:cNvSpPr>
            <a:spLocks noGrp="1"/>
          </p:cNvSpPr>
          <p:nvPr>
            <p:ph sz="quarter" idx="25"/>
          </p:nvPr>
        </p:nvSpPr>
        <p:spPr/>
        <p:txBody>
          <a:bodyPr/>
          <a:lstStyle/>
          <a:p>
            <a:endParaRPr lang="en-US"/>
          </a:p>
        </p:txBody>
      </p:sp>
      <p:pic>
        <p:nvPicPr>
          <p:cNvPr id="5" name="Picture Placeholder 13" descr="A flow diagram depicts the nine steps involved in the accounting cycle as follows: Analyze business transactions; Journalize; Post; Trial Balance; Adjusting Entries; Adjusted Trial Balance; Financial Statements; Closing Entries; Post-Closing Trial Balance. Step 1, Analyze business transactions is highlighted and enlarged.">
            <a:extLst>
              <a:ext uri="{FF2B5EF4-FFF2-40B4-BE49-F238E27FC236}">
                <a16:creationId xmlns:a16="http://schemas.microsoft.com/office/drawing/2014/main" id="{92F316FD-096E-CAF1-2229-FF8FA537BF15}"/>
              </a:ext>
            </a:extLst>
          </p:cNvPr>
          <p:cNvPicPr>
            <a:picLocks noGrp="1" noChangeAspect="1"/>
          </p:cNvPicPr>
          <p:nvPr>
            <p:ph sz="quarter" idx="12"/>
          </p:nvPr>
        </p:nvPicPr>
        <p:blipFill rotWithShape="1">
          <a:blip r:embed="rId3">
            <a:extLst>
              <a:ext uri="{28A0092B-C50C-407E-A947-70E740481C1C}">
                <a14:useLocalDpi xmlns:a14="http://schemas.microsoft.com/office/drawing/2010/main" val="0"/>
              </a:ext>
            </a:extLst>
          </a:blip>
          <a:stretch/>
        </p:blipFill>
        <p:spPr>
          <a:xfrm>
            <a:off x="695206" y="3539613"/>
            <a:ext cx="7934448" cy="973092"/>
          </a:xfrm>
          <a:prstGeom prst="rect">
            <a:avLst/>
          </a:prstGeom>
        </p:spPr>
      </p:pic>
      <p:sp>
        <p:nvSpPr>
          <p:cNvPr id="6" name="Rectangle 5">
            <a:extLst>
              <a:ext uri="{FF2B5EF4-FFF2-40B4-BE49-F238E27FC236}">
                <a16:creationId xmlns:a16="http://schemas.microsoft.com/office/drawing/2014/main" id="{A735BC1A-D7B7-B667-C677-C4AA68A0E7D9}"/>
              </a:ext>
            </a:extLst>
          </p:cNvPr>
          <p:cNvSpPr/>
          <p:nvPr/>
        </p:nvSpPr>
        <p:spPr>
          <a:xfrm>
            <a:off x="729068" y="3429000"/>
            <a:ext cx="1201331" cy="9730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7F10877-5921-0AC2-DC3B-AEA1A8FE16A7}"/>
              </a:ext>
            </a:extLst>
          </p:cNvPr>
          <p:cNvSpPr txBox="1"/>
          <p:nvPr/>
        </p:nvSpPr>
        <p:spPr>
          <a:xfrm>
            <a:off x="762934" y="2921542"/>
            <a:ext cx="1201331" cy="369332"/>
          </a:xfrm>
          <a:prstGeom prst="rect">
            <a:avLst/>
          </a:prstGeom>
          <a:noFill/>
        </p:spPr>
        <p:txBody>
          <a:bodyPr wrap="square" rtlCol="0">
            <a:spAutoFit/>
          </a:bodyPr>
          <a:lstStyle/>
          <a:p>
            <a:r>
              <a:rPr lang="en-US" b="1" dirty="0"/>
              <a:t>Chapter 1</a:t>
            </a:r>
          </a:p>
        </p:txBody>
      </p:sp>
      <p:sp>
        <p:nvSpPr>
          <p:cNvPr id="8" name="Rectangle 7">
            <a:extLst>
              <a:ext uri="{FF2B5EF4-FFF2-40B4-BE49-F238E27FC236}">
                <a16:creationId xmlns:a16="http://schemas.microsoft.com/office/drawing/2014/main" id="{876E6FD8-BA0B-3E6A-F9D4-4348EBC36BD3}"/>
              </a:ext>
            </a:extLst>
          </p:cNvPr>
          <p:cNvSpPr/>
          <p:nvPr/>
        </p:nvSpPr>
        <p:spPr>
          <a:xfrm>
            <a:off x="6773333" y="3428998"/>
            <a:ext cx="1936161" cy="9730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EC81E4A-3F9F-E586-3B73-A46015AE58C5}"/>
              </a:ext>
            </a:extLst>
          </p:cNvPr>
          <p:cNvSpPr txBox="1"/>
          <p:nvPr/>
        </p:nvSpPr>
        <p:spPr>
          <a:xfrm>
            <a:off x="2532000" y="2321469"/>
            <a:ext cx="1201331" cy="369332"/>
          </a:xfrm>
          <a:prstGeom prst="rect">
            <a:avLst/>
          </a:prstGeom>
          <a:noFill/>
        </p:spPr>
        <p:txBody>
          <a:bodyPr wrap="square" rtlCol="0">
            <a:spAutoFit/>
          </a:bodyPr>
          <a:lstStyle/>
          <a:p>
            <a:r>
              <a:rPr lang="en-US" b="1" dirty="0"/>
              <a:t>Chapter 2</a:t>
            </a:r>
          </a:p>
        </p:txBody>
      </p:sp>
      <p:sp>
        <p:nvSpPr>
          <p:cNvPr id="10" name="Rectangle 9">
            <a:extLst>
              <a:ext uri="{FF2B5EF4-FFF2-40B4-BE49-F238E27FC236}">
                <a16:creationId xmlns:a16="http://schemas.microsoft.com/office/drawing/2014/main" id="{A1DC799B-801D-2940-BA81-A9F0A2A74A51}"/>
              </a:ext>
            </a:extLst>
          </p:cNvPr>
          <p:cNvSpPr/>
          <p:nvPr/>
        </p:nvSpPr>
        <p:spPr>
          <a:xfrm>
            <a:off x="1981198" y="2921167"/>
            <a:ext cx="1642535" cy="15937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6FAD57D-64E8-54FB-A523-6AAD344C3DCA}"/>
              </a:ext>
            </a:extLst>
          </p:cNvPr>
          <p:cNvSpPr txBox="1"/>
          <p:nvPr/>
        </p:nvSpPr>
        <p:spPr>
          <a:xfrm>
            <a:off x="2292694" y="2921168"/>
            <a:ext cx="1201331" cy="646331"/>
          </a:xfrm>
          <a:prstGeom prst="rect">
            <a:avLst/>
          </a:prstGeom>
          <a:noFill/>
        </p:spPr>
        <p:txBody>
          <a:bodyPr wrap="square" rtlCol="0">
            <a:spAutoFit/>
          </a:bodyPr>
          <a:lstStyle/>
          <a:p>
            <a:r>
              <a:rPr lang="en-US" b="1" dirty="0"/>
              <a:t>During period</a:t>
            </a:r>
          </a:p>
        </p:txBody>
      </p:sp>
      <p:sp>
        <p:nvSpPr>
          <p:cNvPr id="12" name="TextBox 11">
            <a:extLst>
              <a:ext uri="{FF2B5EF4-FFF2-40B4-BE49-F238E27FC236}">
                <a16:creationId xmlns:a16="http://schemas.microsoft.com/office/drawing/2014/main" id="{67650AA4-4932-6A23-6596-29F356444631}"/>
              </a:ext>
            </a:extLst>
          </p:cNvPr>
          <p:cNvSpPr txBox="1"/>
          <p:nvPr/>
        </p:nvSpPr>
        <p:spPr>
          <a:xfrm>
            <a:off x="3573869" y="2921167"/>
            <a:ext cx="1201331" cy="646331"/>
          </a:xfrm>
          <a:prstGeom prst="rect">
            <a:avLst/>
          </a:prstGeom>
          <a:noFill/>
        </p:spPr>
        <p:txBody>
          <a:bodyPr wrap="square" rtlCol="0">
            <a:spAutoFit/>
          </a:bodyPr>
          <a:lstStyle/>
          <a:p>
            <a:r>
              <a:rPr lang="en-US" b="1" dirty="0"/>
              <a:t>End of period</a:t>
            </a:r>
          </a:p>
        </p:txBody>
      </p:sp>
      <p:sp>
        <p:nvSpPr>
          <p:cNvPr id="13" name="Rectangle 12">
            <a:extLst>
              <a:ext uri="{FF2B5EF4-FFF2-40B4-BE49-F238E27FC236}">
                <a16:creationId xmlns:a16="http://schemas.microsoft.com/office/drawing/2014/main" id="{DB465425-D154-67E6-F3A7-BC2BA2C0CF3D}"/>
              </a:ext>
            </a:extLst>
          </p:cNvPr>
          <p:cNvSpPr/>
          <p:nvPr/>
        </p:nvSpPr>
        <p:spPr>
          <a:xfrm>
            <a:off x="4301067" y="3428999"/>
            <a:ext cx="2472266" cy="9587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8021D6B-C71F-63CB-625D-CB6648D58B9A}"/>
              </a:ext>
            </a:extLst>
          </p:cNvPr>
          <p:cNvSpPr txBox="1"/>
          <p:nvPr/>
        </p:nvSpPr>
        <p:spPr>
          <a:xfrm>
            <a:off x="4487333" y="2843617"/>
            <a:ext cx="2573867" cy="646331"/>
          </a:xfrm>
          <a:prstGeom prst="rect">
            <a:avLst/>
          </a:prstGeom>
          <a:noFill/>
        </p:spPr>
        <p:txBody>
          <a:bodyPr wrap="square" rtlCol="0">
            <a:spAutoFit/>
          </a:bodyPr>
          <a:lstStyle/>
          <a:p>
            <a:r>
              <a:rPr lang="en-US" b="1" dirty="0"/>
              <a:t>Chapter 3: End of the period</a:t>
            </a:r>
          </a:p>
        </p:txBody>
      </p:sp>
      <p:sp>
        <p:nvSpPr>
          <p:cNvPr id="15" name="Rectangle 14">
            <a:extLst>
              <a:ext uri="{FF2B5EF4-FFF2-40B4-BE49-F238E27FC236}">
                <a16:creationId xmlns:a16="http://schemas.microsoft.com/office/drawing/2014/main" id="{9FE268B0-9838-FAA0-4D4F-E17C93AC5390}"/>
              </a:ext>
            </a:extLst>
          </p:cNvPr>
          <p:cNvSpPr/>
          <p:nvPr/>
        </p:nvSpPr>
        <p:spPr>
          <a:xfrm>
            <a:off x="1964265" y="2921167"/>
            <a:ext cx="2336802" cy="15937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5865E41-3FBB-F581-1E05-610E526215E7}"/>
              </a:ext>
            </a:extLst>
          </p:cNvPr>
          <p:cNvSpPr txBox="1"/>
          <p:nvPr/>
        </p:nvSpPr>
        <p:spPr>
          <a:xfrm>
            <a:off x="6654799" y="2813142"/>
            <a:ext cx="2573867" cy="646331"/>
          </a:xfrm>
          <a:prstGeom prst="rect">
            <a:avLst/>
          </a:prstGeom>
          <a:noFill/>
        </p:spPr>
        <p:txBody>
          <a:bodyPr wrap="square" rtlCol="0">
            <a:spAutoFit/>
          </a:bodyPr>
          <a:lstStyle/>
          <a:p>
            <a:r>
              <a:rPr lang="en-US" b="1" dirty="0"/>
              <a:t>Chapter 4: End of the period</a:t>
            </a:r>
          </a:p>
        </p:txBody>
      </p:sp>
    </p:spTree>
    <p:extLst>
      <p:ext uri="{BB962C8B-B14F-4D97-AF65-F5344CB8AC3E}">
        <p14:creationId xmlns:p14="http://schemas.microsoft.com/office/powerpoint/2010/main" val="11689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p:bldP spid="13" grpId="0" animBg="1"/>
      <p:bldP spid="14" grpId="0"/>
      <p:bldP spid="15"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E572-AFBF-BAE2-FFE3-82CE3438F120}"/>
              </a:ext>
            </a:extLst>
          </p:cNvPr>
          <p:cNvSpPr>
            <a:spLocks noGrp="1"/>
          </p:cNvSpPr>
          <p:nvPr>
            <p:ph type="title"/>
          </p:nvPr>
        </p:nvSpPr>
        <p:spPr/>
        <p:txBody>
          <a:bodyPr/>
          <a:lstStyle/>
          <a:p>
            <a:r>
              <a:rPr lang="en-IN" dirty="0"/>
              <a:t>Journalizing Illustration </a:t>
            </a:r>
          </a:p>
        </p:txBody>
      </p:sp>
      <p:pic>
        <p:nvPicPr>
          <p:cNvPr id="14" name="Content Placeholder 13" descr="An illustration of the general journal format displays two transactions, to issue shares for cash and purchase of equipment respectively. This illustration has a label at the top with the label, General Journal, centered. The next line has five column headings of the journal as Date, Account Titles and Explanation, Reference, Debit, and Credit. Immediately under the Date column label, 2025 is presented followed by 1, September 1. The reference number column is labeled as 5. The debit part of the first transaction is recorded by presenting the account name, 2, Cash, adjacent to the date in the next column and its amount of 15,000 in the debit column. The second part of the transaction is illustrated by presenting the credit account name, 3, Share Capital—Ordinary, slightly indented on the next line with its 15,000 amount in the credit column. Just below slightly indented appears the description of the journal entry as: 4, (Issued shares for cash). The debit part of the second transaction is recorded by presenting the account name, 1, Equipment, adjacent to the date in the next column and its amount of 7,000 in the debit column. The second part of the transaction is illustrated by presenting the credit account name, Cash, slightly indented on the next line with its 7,000 amount in the credit column. Just below slightly indented appears the description of the journal entry as: (Purchase of equipment for cash).  ">
            <a:extLst>
              <a:ext uri="{FF2B5EF4-FFF2-40B4-BE49-F238E27FC236}">
                <a16:creationId xmlns:a16="http://schemas.microsoft.com/office/drawing/2014/main" id="{007E7C7B-268A-79C5-568C-A781E1096A54}"/>
              </a:ext>
            </a:extLst>
          </p:cNvPr>
          <p:cNvPicPr>
            <a:picLocks noGrp="1" noChangeAspect="1"/>
          </p:cNvPicPr>
          <p:nvPr>
            <p:ph sz="quarter" idx="12"/>
          </p:nvPr>
        </p:nvPicPr>
        <p:blipFill>
          <a:blip r:embed="rId2"/>
          <a:stretch>
            <a:fillRect/>
          </a:stretch>
        </p:blipFill>
        <p:spPr>
          <a:xfrm>
            <a:off x="726577" y="1211794"/>
            <a:ext cx="7690847" cy="2566240"/>
          </a:xfrm>
          <a:prstGeom prst="rect">
            <a:avLst/>
          </a:prstGeom>
        </p:spPr>
      </p:pic>
      <p:sp>
        <p:nvSpPr>
          <p:cNvPr id="8" name="Content Placeholder 7">
            <a:extLst>
              <a:ext uri="{FF2B5EF4-FFF2-40B4-BE49-F238E27FC236}">
                <a16:creationId xmlns:a16="http://schemas.microsoft.com/office/drawing/2014/main" id="{46F51B04-1A21-ED77-AF2D-08BD4F28C2CD}"/>
              </a:ext>
            </a:extLst>
          </p:cNvPr>
          <p:cNvSpPr>
            <a:spLocks noGrp="1"/>
          </p:cNvSpPr>
          <p:nvPr>
            <p:ph sz="quarter" idx="18"/>
          </p:nvPr>
        </p:nvSpPr>
        <p:spPr>
          <a:xfrm>
            <a:off x="592137" y="3815050"/>
            <a:ext cx="8347325" cy="2525596"/>
          </a:xfrm>
        </p:spPr>
        <p:txBody>
          <a:bodyPr>
            <a:noAutofit/>
          </a:bodyPr>
          <a:lstStyle/>
          <a:p>
            <a:pPr marL="0" indent="0">
              <a:buNone/>
            </a:pPr>
            <a:r>
              <a:rPr lang="en-CA" sz="1800" b="1" dirty="0"/>
              <a:t>Illustration 2.14: </a:t>
            </a:r>
            <a:r>
              <a:rPr lang="en-CA" sz="1800" dirty="0"/>
              <a:t>Techniques of journalizing</a:t>
            </a:r>
          </a:p>
          <a:p>
            <a:pPr marL="457200" indent="-457200">
              <a:buFont typeface="+mj-lt"/>
              <a:buAutoNum type="arabicPeriod"/>
            </a:pPr>
            <a:r>
              <a:rPr lang="en-GB" sz="1800" dirty="0"/>
              <a:t>Date of the transaction.</a:t>
            </a:r>
          </a:p>
          <a:p>
            <a:pPr marL="457200" indent="-457200">
              <a:buFont typeface="+mj-lt"/>
              <a:buAutoNum type="arabicPeriod"/>
            </a:pPr>
            <a:r>
              <a:rPr lang="en-GB" sz="1800" dirty="0"/>
              <a:t>Debit account title.</a:t>
            </a:r>
          </a:p>
          <a:p>
            <a:pPr marL="457200" indent="-457200">
              <a:buFont typeface="+mj-lt"/>
              <a:buAutoNum type="arabicPeriod"/>
            </a:pPr>
            <a:r>
              <a:rPr lang="en-GB" sz="1800" dirty="0"/>
              <a:t>Credit account title.</a:t>
            </a:r>
          </a:p>
          <a:p>
            <a:pPr marL="457200" indent="-457200">
              <a:buFont typeface="+mj-lt"/>
              <a:buAutoNum type="arabicPeriod"/>
            </a:pPr>
            <a:r>
              <a:rPr lang="en-GB" sz="1800" dirty="0"/>
              <a:t>Brief explanation of the transaction.</a:t>
            </a:r>
          </a:p>
          <a:p>
            <a:pPr marL="457200" indent="-457200">
              <a:buFont typeface="+mj-lt"/>
              <a:buAutoNum type="arabicPeriod"/>
            </a:pPr>
            <a:r>
              <a:rPr lang="en-GB" sz="1800" dirty="0"/>
              <a:t>Reference column, which is left blank when the journal entry is made. This column is used later when the journal entries are transferred to the individual accounts. </a:t>
            </a:r>
          </a:p>
        </p:txBody>
      </p:sp>
      <p:sp>
        <p:nvSpPr>
          <p:cNvPr id="12" name="Content Placeholder 5">
            <a:extLst>
              <a:ext uri="{FF2B5EF4-FFF2-40B4-BE49-F238E27FC236}">
                <a16:creationId xmlns:a16="http://schemas.microsoft.com/office/drawing/2014/main" id="{0D4E8554-2E6F-B875-1EBB-7CF71E3A9BF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1299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AC6D-252B-BA9D-D33B-CF929180562E}"/>
              </a:ext>
            </a:extLst>
          </p:cNvPr>
          <p:cNvSpPr>
            <a:spLocks noGrp="1"/>
          </p:cNvSpPr>
          <p:nvPr>
            <p:ph type="title"/>
          </p:nvPr>
        </p:nvSpPr>
        <p:spPr/>
        <p:txBody>
          <a:bodyPr/>
          <a:lstStyle/>
          <a:p>
            <a:r>
              <a:rPr lang="en-IN" dirty="0"/>
              <a:t>Simple and Compound Entries</a:t>
            </a:r>
          </a:p>
        </p:txBody>
      </p:sp>
      <p:sp>
        <p:nvSpPr>
          <p:cNvPr id="4" name="Content Placeholder 3">
            <a:extLst>
              <a:ext uri="{FF2B5EF4-FFF2-40B4-BE49-F238E27FC236}">
                <a16:creationId xmlns:a16="http://schemas.microsoft.com/office/drawing/2014/main" id="{C6182DE0-D713-F42B-BDDA-451055A326C1}"/>
              </a:ext>
            </a:extLst>
          </p:cNvPr>
          <p:cNvSpPr>
            <a:spLocks noGrp="1"/>
          </p:cNvSpPr>
          <p:nvPr>
            <p:ph sz="quarter" idx="12"/>
          </p:nvPr>
        </p:nvSpPr>
        <p:spPr>
          <a:xfrm>
            <a:off x="513862" y="1424065"/>
            <a:ext cx="8425601" cy="1928735"/>
          </a:xfrm>
        </p:spPr>
        <p:txBody>
          <a:bodyPr>
            <a:normAutofit/>
          </a:bodyPr>
          <a:lstStyle/>
          <a:p>
            <a:pPr marL="0" indent="0">
              <a:spcAft>
                <a:spcPts val="1800"/>
              </a:spcAft>
              <a:buNone/>
            </a:pPr>
            <a:r>
              <a:rPr lang="en-US" sz="2400" b="1" dirty="0">
                <a:solidFill>
                  <a:schemeClr val="accent2"/>
                </a:solidFill>
                <a:latin typeface="Calibri" panose="020F0502020204030204" pitchFamily="34" charset="0"/>
                <a:cs typeface="Calibri" panose="020F0502020204030204" pitchFamily="34" charset="0"/>
              </a:rPr>
              <a:t>Simple entry</a:t>
            </a:r>
            <a:r>
              <a:rPr lang="en-US" sz="2400" dirty="0">
                <a:solidFill>
                  <a:schemeClr val="accent2"/>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Involves one debit and one credit account.</a:t>
            </a:r>
          </a:p>
          <a:p>
            <a:pPr marL="0" indent="0">
              <a:spcAft>
                <a:spcPts val="1800"/>
              </a:spcAft>
              <a:buNone/>
            </a:pPr>
            <a:r>
              <a:rPr lang="en-US" sz="2400" b="1" dirty="0">
                <a:solidFill>
                  <a:schemeClr val="accent2"/>
                </a:solidFill>
                <a:latin typeface="Calibri" panose="020F0502020204030204" pitchFamily="34" charset="0"/>
                <a:cs typeface="Calibri" panose="020F0502020204030204" pitchFamily="34" charset="0"/>
              </a:rPr>
              <a:t>Compound entry</a:t>
            </a:r>
            <a:r>
              <a:rPr lang="en-US" sz="2400" dirty="0">
                <a:solidFill>
                  <a:schemeClr val="accent2"/>
                </a:solidFill>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An entry that requires three or more accounts.</a:t>
            </a:r>
            <a:br>
              <a:rPr lang="en-US" sz="24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The standard format requires that all debits be listed before the credits.</a:t>
            </a:r>
            <a:endParaRPr lang="en-IN" sz="2400" dirty="0"/>
          </a:p>
        </p:txBody>
      </p:sp>
      <p:pic>
        <p:nvPicPr>
          <p:cNvPr id="14" name="Picture Placeholder 13" descr="An illustration of the general journal format for a transaction to record compound journal entry. This illustration presents a label at the top with the label, General Journal, centered. The next line presents five column headings of the journal as Date, Account Titles and Explanation, Reference, Debit, and Credit. Immediately under the Date column label, 2025 is presented followed by July 1. The debit part of the transaction is recorded by presenting the account name, Equipment, with its amount of 14,000 in the debit column. The second part of the transaction is illustrated by presenting the credit account name, Cash, slightly indented on the next line with its amount of 8,000 in the credit column. The third part of the transaction is illustrated by presenting the credit account name, Accounts Payable, slightly indented on the next line with its amount of 6,000 in the credit column. Just below, slightly indented, appears the description of the journal entry as: (Purchased truck for cash with balance on account). ‘The journal page number 'J 1' appears in the upper right corner.’">
            <a:extLst>
              <a:ext uri="{FF2B5EF4-FFF2-40B4-BE49-F238E27FC236}">
                <a16:creationId xmlns:a16="http://schemas.microsoft.com/office/drawing/2014/main" id="{A14AA462-7468-0D39-E536-9C78D9A0A4F4}"/>
              </a:ext>
            </a:extLst>
          </p:cNvPr>
          <p:cNvPicPr>
            <a:picLocks noGrp="1" noChangeAspect="1"/>
          </p:cNvPicPr>
          <p:nvPr>
            <p:ph type="pic" sz="quarter" idx="17"/>
          </p:nvPr>
        </p:nvPicPr>
        <p:blipFill rotWithShape="1">
          <a:blip r:embed="rId2"/>
          <a:stretch/>
        </p:blipFill>
        <p:spPr>
          <a:xfrm>
            <a:off x="630796" y="3327633"/>
            <a:ext cx="8223947" cy="2062300"/>
          </a:xfrm>
          <a:prstGeom prst="rect">
            <a:avLst/>
          </a:prstGeom>
        </p:spPr>
      </p:pic>
      <p:sp>
        <p:nvSpPr>
          <p:cNvPr id="8" name="Content Placeholder 7">
            <a:extLst>
              <a:ext uri="{FF2B5EF4-FFF2-40B4-BE49-F238E27FC236}">
                <a16:creationId xmlns:a16="http://schemas.microsoft.com/office/drawing/2014/main" id="{45154F52-664C-59E0-95FC-FD78EB1EA980}"/>
              </a:ext>
            </a:extLst>
          </p:cNvPr>
          <p:cNvSpPr>
            <a:spLocks noGrp="1"/>
          </p:cNvSpPr>
          <p:nvPr>
            <p:ph sz="quarter" idx="18"/>
          </p:nvPr>
        </p:nvSpPr>
        <p:spPr>
          <a:xfrm>
            <a:off x="592138" y="5567858"/>
            <a:ext cx="8037512" cy="445709"/>
          </a:xfrm>
        </p:spPr>
        <p:txBody>
          <a:bodyPr>
            <a:noAutofit/>
          </a:bodyPr>
          <a:lstStyle/>
          <a:p>
            <a:pPr marL="0" indent="0">
              <a:buNone/>
            </a:pPr>
            <a:r>
              <a:rPr lang="en-CA" sz="2000" b="1" dirty="0"/>
              <a:t>Illustration 2.15: </a:t>
            </a:r>
            <a:r>
              <a:rPr lang="en-CA" sz="2000" dirty="0"/>
              <a:t>Compound journal entry</a:t>
            </a:r>
          </a:p>
        </p:txBody>
      </p:sp>
      <p:sp>
        <p:nvSpPr>
          <p:cNvPr id="12" name="Content Placeholder 5">
            <a:extLst>
              <a:ext uri="{FF2B5EF4-FFF2-40B4-BE49-F238E27FC236}">
                <a16:creationId xmlns:a16="http://schemas.microsoft.com/office/drawing/2014/main" id="{095D6D1C-E6A7-9EF8-E723-78A6E41108B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12218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3862" y="460255"/>
            <a:ext cx="8353412" cy="849312"/>
          </a:xfrm>
        </p:spPr>
        <p:txBody>
          <a:bodyPr>
            <a:noAutofit/>
          </a:bodyPr>
          <a:lstStyle/>
          <a:p>
            <a:r>
              <a:rPr lang="en-GB" dirty="0"/>
              <a:t>DO IT! 2: Recording Business Activities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0"/>
          </p:nvPr>
        </p:nvSpPr>
        <p:spPr>
          <a:xfrm>
            <a:off x="514350" y="1679575"/>
            <a:ext cx="8352924" cy="4544244"/>
          </a:xfrm>
        </p:spPr>
        <p:txBody>
          <a:bodyPr>
            <a:noAutofit/>
          </a:bodyPr>
          <a:lstStyle/>
          <a:p>
            <a:pPr marL="0" indent="0" algn="l">
              <a:lnSpc>
                <a:spcPct val="100000"/>
              </a:lnSpc>
              <a:spcBef>
                <a:spcPts val="600"/>
              </a:spcBef>
              <a:spcAft>
                <a:spcPts val="1800"/>
              </a:spcAft>
              <a:buNone/>
            </a:pPr>
            <a:r>
              <a:rPr lang="en-US" sz="2000" b="0" i="0" u="none" strike="noStrike" baseline="0" dirty="0"/>
              <a:t>As president and sole shareholder, Julie </a:t>
            </a:r>
            <a:r>
              <a:rPr lang="en-US" sz="2000" b="0" i="0" u="none" strike="noStrike" baseline="0" dirty="0" err="1"/>
              <a:t>Loeng</a:t>
            </a:r>
            <a:r>
              <a:rPr lang="en-US" sz="2000" b="0" i="0" u="none" strike="noStrike" baseline="0" dirty="0"/>
              <a:t> engaged in the following activities in establishing her beauty salon, Hair It Is.</a:t>
            </a:r>
          </a:p>
          <a:p>
            <a:pPr marL="355600" indent="-355600" algn="l">
              <a:lnSpc>
                <a:spcPct val="100000"/>
              </a:lnSpc>
              <a:spcBef>
                <a:spcPts val="600"/>
              </a:spcBef>
              <a:buFont typeface="+mj-lt"/>
              <a:buAutoNum type="arabicPeriod"/>
            </a:pPr>
            <a:r>
              <a:rPr lang="en-US" sz="2000" b="0" i="0" u="none" strike="noStrike" baseline="0" dirty="0"/>
              <a:t>Opened a bank account in the name of Hair It Is and deposited €20,000 of her own money in this account in exchange for ordinary shares.</a:t>
            </a:r>
          </a:p>
          <a:p>
            <a:pPr marL="355600" indent="-355600" algn="l">
              <a:lnSpc>
                <a:spcPct val="100000"/>
              </a:lnSpc>
              <a:spcBef>
                <a:spcPts val="600"/>
              </a:spcBef>
              <a:buFont typeface="+mj-lt"/>
              <a:buAutoNum type="arabicPeriod"/>
            </a:pPr>
            <a:r>
              <a:rPr lang="en-US" sz="2000" b="0" i="0" u="none" strike="noStrike" baseline="0" dirty="0"/>
              <a:t>Purchased equipment on account (to be paid in 30 days) for a total cost of €4,800.</a:t>
            </a:r>
          </a:p>
          <a:p>
            <a:pPr marL="355600" indent="-355600" algn="l">
              <a:lnSpc>
                <a:spcPct val="100000"/>
              </a:lnSpc>
              <a:spcBef>
                <a:spcPts val="600"/>
              </a:spcBef>
              <a:spcAft>
                <a:spcPts val="1800"/>
              </a:spcAft>
              <a:buFont typeface="+mj-lt"/>
              <a:buAutoNum type="arabicPeriod"/>
            </a:pPr>
            <a:r>
              <a:rPr lang="en-US" sz="2000" b="0" i="0" u="none" strike="noStrike" baseline="0" dirty="0"/>
              <a:t>Interviewed three applicants for the position of beautician.</a:t>
            </a:r>
          </a:p>
          <a:p>
            <a:pPr marL="0" indent="0" algn="l">
              <a:lnSpc>
                <a:spcPct val="100000"/>
              </a:lnSpc>
              <a:spcBef>
                <a:spcPts val="600"/>
              </a:spcBef>
              <a:buNone/>
            </a:pPr>
            <a:r>
              <a:rPr lang="en-US" sz="2000" b="0" i="0" u="none" strike="noStrike" baseline="0" dirty="0"/>
              <a:t>In what form (type of record) should Hair It Is record these three activities? Prepare the entries to record the transactions.</a:t>
            </a:r>
            <a:endParaRPr lang="en-US" sz="2000" dirty="0"/>
          </a:p>
        </p:txBody>
      </p:sp>
      <p:sp>
        <p:nvSpPr>
          <p:cNvPr id="11" name="Content Placeholder 5">
            <a:extLst>
              <a:ext uri="{FF2B5EF4-FFF2-40B4-BE49-F238E27FC236}">
                <a16:creationId xmlns:a16="http://schemas.microsoft.com/office/drawing/2014/main" id="{354C79A0-F8A7-FF79-F005-BBA16277188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5193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B535-72F1-9775-F93C-520CFF9AB79D}"/>
              </a:ext>
            </a:extLst>
          </p:cNvPr>
          <p:cNvSpPr>
            <a:spLocks noGrp="1"/>
          </p:cNvSpPr>
          <p:nvPr>
            <p:ph type="title"/>
          </p:nvPr>
        </p:nvSpPr>
        <p:spPr>
          <a:xfrm>
            <a:off x="514349" y="460255"/>
            <a:ext cx="8545429" cy="849312"/>
          </a:xfrm>
        </p:spPr>
        <p:txBody>
          <a:bodyPr anchor="ctr">
            <a:noAutofit/>
          </a:bodyPr>
          <a:lstStyle/>
          <a:p>
            <a:r>
              <a:rPr lang="en-GB" dirty="0"/>
              <a:t>DO IT! 2: Recording Business Activities– Solution</a:t>
            </a:r>
            <a:endParaRPr lang="en-IN" dirty="0"/>
          </a:p>
        </p:txBody>
      </p:sp>
      <p:sp>
        <p:nvSpPr>
          <p:cNvPr id="4" name="Content Placeholder 3">
            <a:extLst>
              <a:ext uri="{FF2B5EF4-FFF2-40B4-BE49-F238E27FC236}">
                <a16:creationId xmlns:a16="http://schemas.microsoft.com/office/drawing/2014/main" id="{EA41964B-DB50-F114-A008-0EA3B8658949}"/>
              </a:ext>
            </a:extLst>
          </p:cNvPr>
          <p:cNvSpPr>
            <a:spLocks noGrp="1"/>
          </p:cNvSpPr>
          <p:nvPr>
            <p:ph sz="quarter" idx="10"/>
          </p:nvPr>
        </p:nvSpPr>
        <p:spPr>
          <a:xfrm>
            <a:off x="514350" y="1679575"/>
            <a:ext cx="8115300" cy="1027529"/>
          </a:xfrm>
        </p:spPr>
        <p:txBody>
          <a:bodyPr>
            <a:noAutofit/>
          </a:bodyPr>
          <a:lstStyle/>
          <a:p>
            <a:pPr marL="0" indent="0">
              <a:lnSpc>
                <a:spcPct val="100000"/>
              </a:lnSpc>
              <a:buNone/>
            </a:pPr>
            <a:r>
              <a:rPr lang="en-US" sz="2400" b="0" i="0" u="none" strike="noStrike" baseline="0" dirty="0"/>
              <a:t>Each transaction that is recorded is entered in the general journal. The three activities would be recorded as follows.</a:t>
            </a:r>
          </a:p>
        </p:txBody>
      </p:sp>
      <p:pic>
        <p:nvPicPr>
          <p:cNvPr id="6" name="Table Placeholder 5" descr="Three journal entries are presented in general journal form. The debit part of the first transaction is recorded by presenting the account name, Cash, with its amount of 20,000 in the debit column. The second part of the transaction is illustrated by presenting the credit account name, Share Capital-Ordinary, slightly indented on the next line with its amount of 20,000 in the credit column. Just below, slightly indented, appears the description of the journal entry as: (Issued shares for cash). The debit part of the second transaction is recorded by presenting the account name, Equipment, with its amount of 4,800 in the debit column. The second part of the transaction is illustrated by presenting the credit account name, Accounts Payable, slightly indented on the next line with its amount of 4,800 in the credit column. Just below, slightly indented, appears the description of the journal entry as: (Purchase of equipment on account). The sentence corresponding to the third transaction reads, No entry because no transaction has occurred.">
            <a:extLst>
              <a:ext uri="{FF2B5EF4-FFF2-40B4-BE49-F238E27FC236}">
                <a16:creationId xmlns:a16="http://schemas.microsoft.com/office/drawing/2014/main" id="{902ADB93-D5DF-9990-C810-0C1A96650508}"/>
              </a:ext>
            </a:extLst>
          </p:cNvPr>
          <p:cNvPicPr>
            <a:picLocks noGrp="1" noChangeAspect="1"/>
          </p:cNvPicPr>
          <p:nvPr>
            <p:ph type="tbl" sz="quarter" idx="13"/>
          </p:nvPr>
        </p:nvPicPr>
        <p:blipFill>
          <a:blip r:embed="rId2"/>
          <a:stretch>
            <a:fillRect/>
          </a:stretch>
        </p:blipFill>
        <p:spPr>
          <a:xfrm>
            <a:off x="637101" y="2834328"/>
            <a:ext cx="7992549" cy="2133785"/>
          </a:xfrm>
          <a:prstGeom prst="rect">
            <a:avLst/>
          </a:prstGeom>
        </p:spPr>
      </p:pic>
      <p:sp>
        <p:nvSpPr>
          <p:cNvPr id="23" name="Content Placeholder 5">
            <a:extLst>
              <a:ext uri="{FF2B5EF4-FFF2-40B4-BE49-F238E27FC236}">
                <a16:creationId xmlns:a16="http://schemas.microsoft.com/office/drawing/2014/main" id="{38CF6118-62D8-845F-D279-EDEBAD2D707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4761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466474"/>
            <a:ext cx="8115301" cy="1387182"/>
          </a:xfrm>
        </p:spPr>
        <p:txBody>
          <a:bodyPr>
            <a:noAutofit/>
          </a:bodyPr>
          <a:lstStyle/>
          <a:p>
            <a:r>
              <a:rPr lang="en-IN" b="1" dirty="0"/>
              <a:t>Learning Objective 3</a:t>
            </a:r>
            <a:br>
              <a:rPr lang="en-IN" b="1" dirty="0"/>
            </a:br>
            <a:r>
              <a:rPr lang="en-US" b="1" dirty="0"/>
              <a:t>Explain how a ledger and posting help in the recording process.</a:t>
            </a:r>
            <a:endParaRPr lang="en-IN" dirty="0"/>
          </a:p>
        </p:txBody>
      </p:sp>
      <p:sp>
        <p:nvSpPr>
          <p:cNvPr id="6" name="Content Placeholder 5">
            <a:extLst>
              <a:ext uri="{FF2B5EF4-FFF2-40B4-BE49-F238E27FC236}">
                <a16:creationId xmlns:a16="http://schemas.microsoft.com/office/drawing/2014/main" id="{37EE873D-0B0E-980A-7FF4-2C4C598CC2F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8962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The Ledger and Posting</a:t>
            </a:r>
          </a:p>
        </p:txBody>
      </p:sp>
      <p:pic>
        <p:nvPicPr>
          <p:cNvPr id="13" name="Picture Placeholder 12" descr="A flow diagram depicts the nine steps involved in the accounting cycle as follows: Analyze, Journalize, Post to ledger accounts, Trial Balance, Adjusting Entries, Adjusted Trial Balance, Financial Statements, Closing Entries, and Post-Closing Trial Balance. Step 3, titled &quot;Post to ledger accounts&quot; is highlighted and enlarged.">
            <a:extLst>
              <a:ext uri="{FF2B5EF4-FFF2-40B4-BE49-F238E27FC236}">
                <a16:creationId xmlns:a16="http://schemas.microsoft.com/office/drawing/2014/main" id="{9472685F-4842-373A-13C3-D5410B340E0A}"/>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438498" y="2074734"/>
            <a:ext cx="8267005" cy="980244"/>
          </a:xfrm>
          <a:prstGeom prst="rect">
            <a:avLst/>
          </a:prstGeom>
        </p:spPr>
      </p:pic>
      <p:sp>
        <p:nvSpPr>
          <p:cNvPr id="7" name="Content Placeholder 6">
            <a:extLst>
              <a:ext uri="{FF2B5EF4-FFF2-40B4-BE49-F238E27FC236}">
                <a16:creationId xmlns:a16="http://schemas.microsoft.com/office/drawing/2014/main" id="{33D62B8C-3765-BD7E-87D1-E22E43FDC08B}"/>
              </a:ext>
            </a:extLst>
          </p:cNvPr>
          <p:cNvSpPr>
            <a:spLocks noGrp="1"/>
          </p:cNvSpPr>
          <p:nvPr>
            <p:ph sz="quarter" idx="12"/>
          </p:nvPr>
        </p:nvSpPr>
        <p:spPr>
          <a:xfrm>
            <a:off x="514353" y="3469893"/>
            <a:ext cx="8115301" cy="2631870"/>
          </a:xfrm>
        </p:spPr>
        <p:txBody>
          <a:bodyPr>
            <a:normAutofit/>
          </a:bodyPr>
          <a:lstStyle/>
          <a:p>
            <a:pPr marL="0" indent="0">
              <a:spcAft>
                <a:spcPts val="1200"/>
              </a:spcAft>
              <a:buNone/>
            </a:pPr>
            <a:r>
              <a:rPr lang="en-US" sz="2400" b="1" dirty="0">
                <a:solidFill>
                  <a:schemeClr val="accent1"/>
                </a:solidFill>
              </a:rPr>
              <a:t>Ledger</a:t>
            </a:r>
            <a:r>
              <a:rPr lang="en-US" sz="2400" dirty="0">
                <a:solidFill>
                  <a:schemeClr val="accent1"/>
                </a:solidFill>
              </a:rPr>
              <a:t>: </a:t>
            </a:r>
            <a:r>
              <a:rPr lang="en-US" sz="2400" dirty="0"/>
              <a:t>The entire group of accounts maintained by a company. </a:t>
            </a:r>
          </a:p>
          <a:p>
            <a:pPr marL="0" indent="0">
              <a:spcAft>
                <a:spcPts val="1200"/>
              </a:spcAft>
              <a:buNone/>
            </a:pPr>
            <a:r>
              <a:rPr lang="en-US" sz="2400" dirty="0"/>
              <a:t>Provides the balance in each of the accounts as well as keeps track of changes in these balances. </a:t>
            </a:r>
          </a:p>
          <a:p>
            <a:pPr marL="0" indent="0">
              <a:spcAft>
                <a:spcPts val="1200"/>
              </a:spcAft>
              <a:buNone/>
            </a:pPr>
            <a:r>
              <a:rPr lang="en-US" sz="2400" dirty="0"/>
              <a:t>Companies may use various kinds of ledgers, but every company has a </a:t>
            </a:r>
            <a:r>
              <a:rPr lang="en-US" sz="2400" b="1" dirty="0">
                <a:solidFill>
                  <a:schemeClr val="accent1"/>
                </a:solidFill>
              </a:rPr>
              <a:t>general ledger</a:t>
            </a:r>
            <a:r>
              <a:rPr lang="en-US" sz="2400" dirty="0"/>
              <a:t>. </a:t>
            </a:r>
          </a:p>
        </p:txBody>
      </p:sp>
      <p:sp>
        <p:nvSpPr>
          <p:cNvPr id="9" name="Content Placeholder 5">
            <a:extLst>
              <a:ext uri="{FF2B5EF4-FFF2-40B4-BE49-F238E27FC236}">
                <a16:creationId xmlns:a16="http://schemas.microsoft.com/office/drawing/2014/main" id="{5D19AF8E-92F8-0B9B-0C65-4F028411EE9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734653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The Ledger</a:t>
            </a:r>
          </a:p>
        </p:txBody>
      </p:sp>
      <p:sp>
        <p:nvSpPr>
          <p:cNvPr id="2" name="Content Placeholder 1">
            <a:extLst>
              <a:ext uri="{FF2B5EF4-FFF2-40B4-BE49-F238E27FC236}">
                <a16:creationId xmlns:a16="http://schemas.microsoft.com/office/drawing/2014/main" id="{D2CA33CC-F04D-143E-F108-AB6460F8F81E}"/>
              </a:ext>
            </a:extLst>
          </p:cNvPr>
          <p:cNvSpPr>
            <a:spLocks noGrp="1"/>
          </p:cNvSpPr>
          <p:nvPr>
            <p:ph sz="quarter" idx="12"/>
          </p:nvPr>
        </p:nvSpPr>
        <p:spPr>
          <a:xfrm>
            <a:off x="513862" y="1315912"/>
            <a:ext cx="8115301" cy="601379"/>
          </a:xfrm>
        </p:spPr>
        <p:txBody>
          <a:bodyPr>
            <a:normAutofit/>
          </a:bodyPr>
          <a:lstStyle/>
          <a:p>
            <a:pPr marL="0" indent="0">
              <a:buNone/>
            </a:pPr>
            <a:r>
              <a:rPr lang="en-US" sz="3200" b="1" dirty="0">
                <a:solidFill>
                  <a:schemeClr val="accent2"/>
                </a:solidFill>
              </a:rPr>
              <a:t>The General Ledger</a:t>
            </a:r>
            <a:endParaRPr lang="en-US" sz="3200" dirty="0">
              <a:solidFill>
                <a:schemeClr val="accent2"/>
              </a:solidFill>
            </a:endParaRPr>
          </a:p>
        </p:txBody>
      </p:sp>
      <p:pic>
        <p:nvPicPr>
          <p:cNvPr id="13" name="Picture Placeholder 12" descr="A diagram depicts the basic structure of a general Ledger. The general ledger contains three types of accounts, represented with three text boxes across the diagram from left to right as Individual Assets account, Individual Liabilities account, and Individual Equity’s account. Beneath each component are examples of accounts belonging to the respective categories. Examples of individual assets account include Equipment, Land, Supplies, and Cash. The individual liabilities account include Interest Payable, Salaries and Wages Payable, Accounts Payable, and Notes Payable. Examples of individual equity accounts include Salaries and Wages Expense, Service Revenue, Dividends, Retained Earnings, and Share Capital—Ordinary.">
            <a:extLst>
              <a:ext uri="{FF2B5EF4-FFF2-40B4-BE49-F238E27FC236}">
                <a16:creationId xmlns:a16="http://schemas.microsoft.com/office/drawing/2014/main" id="{65542DEB-C230-7077-2163-5507691C0F8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52117" y="2140897"/>
            <a:ext cx="7839766" cy="3048156"/>
          </a:xfrm>
          <a:prstGeom prst="rect">
            <a:avLst/>
          </a:prstGeom>
        </p:spPr>
      </p:pic>
      <p:sp>
        <p:nvSpPr>
          <p:cNvPr id="7" name="Content Placeholder 6">
            <a:extLst>
              <a:ext uri="{FF2B5EF4-FFF2-40B4-BE49-F238E27FC236}">
                <a16:creationId xmlns:a16="http://schemas.microsoft.com/office/drawing/2014/main" id="{2953D26D-2CDD-6EC5-71C2-C2D339B2F76C}"/>
              </a:ext>
            </a:extLst>
          </p:cNvPr>
          <p:cNvSpPr>
            <a:spLocks noGrp="1"/>
          </p:cNvSpPr>
          <p:nvPr>
            <p:ph sz="quarter" idx="18"/>
          </p:nvPr>
        </p:nvSpPr>
        <p:spPr>
          <a:xfrm>
            <a:off x="592138" y="5386653"/>
            <a:ext cx="8037512" cy="734244"/>
          </a:xfrm>
        </p:spPr>
        <p:txBody>
          <a:bodyPr>
            <a:noAutofit/>
          </a:bodyPr>
          <a:lstStyle/>
          <a:p>
            <a:pPr marL="0" indent="0">
              <a:buNone/>
            </a:pPr>
            <a:r>
              <a:rPr lang="en-CA" sz="2000" b="1" dirty="0"/>
              <a:t>Illustration 2.16: </a:t>
            </a:r>
            <a:r>
              <a:rPr lang="en-CA" sz="2000" dirty="0"/>
              <a:t>The general ledger, which contains all of a company’s accounts</a:t>
            </a:r>
          </a:p>
        </p:txBody>
      </p:sp>
      <p:sp>
        <p:nvSpPr>
          <p:cNvPr id="9" name="Content Placeholder 5">
            <a:extLst>
              <a:ext uri="{FF2B5EF4-FFF2-40B4-BE49-F238E27FC236}">
                <a16:creationId xmlns:a16="http://schemas.microsoft.com/office/drawing/2014/main" id="{D07ED287-3394-E320-F85A-6BB0F85CF6F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21835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E527-DCC2-420A-6CF7-4C6FC73E7032}"/>
              </a:ext>
            </a:extLst>
          </p:cNvPr>
          <p:cNvSpPr>
            <a:spLocks noGrp="1"/>
          </p:cNvSpPr>
          <p:nvPr>
            <p:ph type="title"/>
          </p:nvPr>
        </p:nvSpPr>
        <p:spPr/>
        <p:txBody>
          <a:bodyPr>
            <a:normAutofit/>
          </a:bodyPr>
          <a:lstStyle/>
          <a:p>
            <a:r>
              <a:rPr lang="en-US" b="0" i="0" dirty="0">
                <a:solidFill>
                  <a:srgbClr val="202124"/>
                </a:solidFill>
                <a:effectLst/>
                <a:latin typeface="Google Sans"/>
              </a:rPr>
              <a:t>Cash Account</a:t>
            </a:r>
            <a:endParaRPr lang="en-IN" dirty="0"/>
          </a:p>
        </p:txBody>
      </p:sp>
      <p:pic>
        <p:nvPicPr>
          <p:cNvPr id="14" name="Picture Placeholder 13" descr="An illustration of the general journal format is presented with the journal page number '101' appearing in the top right corner. This illustration presents a label at the top with the label, Cash, centered. The next line presents six column headings of the journal as Date, Explanation, Reference, Debit, Credit, and Balance. Immediately under the Date column label, 2025 is presented. The first transaction dated, June 1, is recorded in an amount of 25,000 in the debit column and 25,000 in the balance column. The second transaction dated, June 2, is recorded in an amount of 8,000 in the credit column and 17,000 in the balance column. The third transaction dated, June 3, is recorded in an amount of 4,200 in the debit column and 21,200 in the balance column. The fourth transaction dated, June 9, is recorded in an amount of 7,500 in the debit column and 28,700 in the balance column. The fifth transaction dated, June 17, is recorded in an amount of 11,700 in the credit column and 17,000 in the balance column. The sixth transaction dated, June 20, is recorded in an amount of 250 in the credit column and 16,750 in the balance column. The seventh transaction dated, June 30, is recorded in an amount of 7,300 in the credit column and 9,450 in the balance column.">
            <a:extLst>
              <a:ext uri="{FF2B5EF4-FFF2-40B4-BE49-F238E27FC236}">
                <a16:creationId xmlns:a16="http://schemas.microsoft.com/office/drawing/2014/main" id="{9817F54F-888F-981D-83DD-D842B2CBFAB2}"/>
              </a:ext>
            </a:extLst>
          </p:cNvPr>
          <p:cNvPicPr>
            <a:picLocks noGrp="1" noChangeAspect="1"/>
          </p:cNvPicPr>
          <p:nvPr>
            <p:ph type="pic" sz="quarter" idx="17"/>
          </p:nvPr>
        </p:nvPicPr>
        <p:blipFill rotWithShape="1">
          <a:blip r:embed="rId2"/>
          <a:stretch/>
        </p:blipFill>
        <p:spPr>
          <a:xfrm>
            <a:off x="538871" y="1488000"/>
            <a:ext cx="8451273" cy="2978727"/>
          </a:xfrm>
          <a:prstGeom prst="rect">
            <a:avLst/>
          </a:prstGeom>
        </p:spPr>
      </p:pic>
      <p:sp>
        <p:nvSpPr>
          <p:cNvPr id="8" name="Content Placeholder 7">
            <a:extLst>
              <a:ext uri="{FF2B5EF4-FFF2-40B4-BE49-F238E27FC236}">
                <a16:creationId xmlns:a16="http://schemas.microsoft.com/office/drawing/2014/main" id="{02709B62-3595-B875-B063-2C7A9DD179DA}"/>
              </a:ext>
            </a:extLst>
          </p:cNvPr>
          <p:cNvSpPr>
            <a:spLocks noGrp="1"/>
          </p:cNvSpPr>
          <p:nvPr>
            <p:ph sz="quarter" idx="18"/>
          </p:nvPr>
        </p:nvSpPr>
        <p:spPr>
          <a:xfrm>
            <a:off x="556042" y="4488747"/>
            <a:ext cx="8037512" cy="1752585"/>
          </a:xfrm>
        </p:spPr>
        <p:txBody>
          <a:bodyPr>
            <a:normAutofit/>
          </a:bodyPr>
          <a:lstStyle/>
          <a:p>
            <a:pPr marL="0" indent="0">
              <a:spcAft>
                <a:spcPts val="1800"/>
              </a:spcAft>
              <a:buNone/>
            </a:pPr>
            <a:r>
              <a:rPr lang="en-CA" sz="2000" b="1" dirty="0"/>
              <a:t>Illustration 2.17: </a:t>
            </a:r>
            <a:r>
              <a:rPr lang="en-CA" sz="2000" dirty="0"/>
              <a:t>Three-column form of account</a:t>
            </a:r>
          </a:p>
          <a:p>
            <a:pPr marL="0" indent="0">
              <a:buNone/>
            </a:pPr>
            <a:r>
              <a:rPr lang="en-US" sz="2400" dirty="0">
                <a:cs typeface="Calibri" panose="020F0502020204030204" pitchFamily="34" charset="0"/>
              </a:rPr>
              <a:t>This format is called the </a:t>
            </a:r>
            <a:r>
              <a:rPr lang="en-US" sz="2400" b="1" dirty="0">
                <a:solidFill>
                  <a:schemeClr val="accent2"/>
                </a:solidFill>
                <a:cs typeface="Calibri" panose="020F0502020204030204" pitchFamily="34" charset="0"/>
              </a:rPr>
              <a:t>three-column form of account</a:t>
            </a:r>
            <a:r>
              <a:rPr lang="en-US" sz="2400" dirty="0">
                <a:cs typeface="Calibri" panose="020F0502020204030204" pitchFamily="34" charset="0"/>
              </a:rPr>
              <a:t>. It has three money columns—debit, credit, and balance. </a:t>
            </a:r>
          </a:p>
        </p:txBody>
      </p:sp>
      <p:sp>
        <p:nvSpPr>
          <p:cNvPr id="12" name="Content Placeholder 5">
            <a:extLst>
              <a:ext uri="{FF2B5EF4-FFF2-40B4-BE49-F238E27FC236}">
                <a16:creationId xmlns:a16="http://schemas.microsoft.com/office/drawing/2014/main" id="{7AE31F3A-B6FA-0AEA-339E-C6D3524AFA6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82226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3566-8B9A-8BCA-DB69-BDFCBBCE0C0F}"/>
              </a:ext>
            </a:extLst>
          </p:cNvPr>
          <p:cNvSpPr>
            <a:spLocks noGrp="1"/>
          </p:cNvSpPr>
          <p:nvPr>
            <p:ph type="title"/>
          </p:nvPr>
        </p:nvSpPr>
        <p:spPr/>
        <p:txBody>
          <a:bodyPr>
            <a:normAutofit/>
          </a:bodyPr>
          <a:lstStyle/>
          <a:p>
            <a:r>
              <a:rPr lang="en-IN" dirty="0"/>
              <a:t>Posting</a:t>
            </a:r>
          </a:p>
        </p:txBody>
      </p:sp>
      <p:sp>
        <p:nvSpPr>
          <p:cNvPr id="4" name="Content Placeholder 3">
            <a:extLst>
              <a:ext uri="{FF2B5EF4-FFF2-40B4-BE49-F238E27FC236}">
                <a16:creationId xmlns:a16="http://schemas.microsoft.com/office/drawing/2014/main" id="{48228F3D-2F89-AA48-88DD-6FF80EE07467}"/>
              </a:ext>
            </a:extLst>
          </p:cNvPr>
          <p:cNvSpPr>
            <a:spLocks noGrp="1"/>
          </p:cNvSpPr>
          <p:nvPr>
            <p:ph sz="quarter" idx="12"/>
          </p:nvPr>
        </p:nvSpPr>
        <p:spPr>
          <a:xfrm>
            <a:off x="513863" y="1424066"/>
            <a:ext cx="2506063" cy="1114598"/>
          </a:xfrm>
        </p:spPr>
        <p:txBody>
          <a:bodyPr>
            <a:normAutofit/>
          </a:bodyPr>
          <a:lstStyle/>
          <a:p>
            <a:pPr marL="0" indent="0">
              <a:buNone/>
            </a:pPr>
            <a:r>
              <a:rPr lang="en-CA" sz="2000" b="1" dirty="0"/>
              <a:t>Illustration 2.18: </a:t>
            </a:r>
            <a:r>
              <a:rPr lang="en-CA" sz="2000" dirty="0"/>
              <a:t>Posting a journal entry</a:t>
            </a:r>
          </a:p>
        </p:txBody>
      </p:sp>
      <p:pic>
        <p:nvPicPr>
          <p:cNvPr id="14" name="Picture Placeholder 13" descr="An illustration presents the general journal and two ledger accounts with notes that describe each posting. The note for an arrow labeled 1, points from the date in the general journal to the date in the general ledger and reads: Post to debit account–date, journal page number, and amount. The note for an arrow labeled 2, points from the account number 101 in the Cash ledger account to the same account number in the journal adjacent to Cash and reads: Enter debit account number in journal reference column. The note for an arrow labeled 3 points from the Credit 15,000 amount in the general journal to the 15,000 Credit amount of the general ledger account Share Capital—Ordinary and reads: Post to credit account–date, journal page number, and amount. The note for an arrow labeled 4 points from the account number 301 in the Share Capital—Ordinary general Ledger account to the same account number in the journal and reads: Enter credit account number in journal reference column.">
            <a:extLst>
              <a:ext uri="{FF2B5EF4-FFF2-40B4-BE49-F238E27FC236}">
                <a16:creationId xmlns:a16="http://schemas.microsoft.com/office/drawing/2014/main" id="{636FC586-0C25-A6E4-1594-FB8C74290340}"/>
              </a:ext>
            </a:extLst>
          </p:cNvPr>
          <p:cNvPicPr>
            <a:picLocks noGrp="1" noChangeAspect="1"/>
          </p:cNvPicPr>
          <p:nvPr>
            <p:ph type="pic" sz="quarter" idx="17"/>
          </p:nvPr>
        </p:nvPicPr>
        <p:blipFill rotWithShape="1">
          <a:blip r:embed="rId2"/>
          <a:stretch/>
        </p:blipFill>
        <p:spPr>
          <a:xfrm>
            <a:off x="2701048" y="735804"/>
            <a:ext cx="6242418" cy="5581177"/>
          </a:xfrm>
          <a:prstGeom prst="rect">
            <a:avLst/>
          </a:prstGeom>
        </p:spPr>
      </p:pic>
      <p:sp>
        <p:nvSpPr>
          <p:cNvPr id="10" name="Content Placeholder 5">
            <a:extLst>
              <a:ext uri="{FF2B5EF4-FFF2-40B4-BE49-F238E27FC236}">
                <a16:creationId xmlns:a16="http://schemas.microsoft.com/office/drawing/2014/main" id="{3A360CF6-4240-5599-18BF-6CE5EE4F1F8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578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IN" dirty="0"/>
              <a:t>The Recording Process Illustrated </a:t>
            </a:r>
          </a:p>
        </p:txBody>
      </p:sp>
      <p:sp>
        <p:nvSpPr>
          <p:cNvPr id="8" name="Content Placeholder 7">
            <a:extLst>
              <a:ext uri="{FF2B5EF4-FFF2-40B4-BE49-F238E27FC236}">
                <a16:creationId xmlns:a16="http://schemas.microsoft.com/office/drawing/2014/main" id="{FEEEA390-1EA9-3221-324C-E71F736C7FDE}"/>
              </a:ext>
            </a:extLst>
          </p:cNvPr>
          <p:cNvSpPr>
            <a:spLocks noGrp="1"/>
          </p:cNvSpPr>
          <p:nvPr>
            <p:ph sz="quarter" idx="12"/>
          </p:nvPr>
        </p:nvSpPr>
        <p:spPr>
          <a:xfrm>
            <a:off x="513862" y="1641987"/>
            <a:ext cx="8305285" cy="4743429"/>
          </a:xfrm>
        </p:spPr>
        <p:txBody>
          <a:bodyPr>
            <a:normAutofit/>
          </a:bodyPr>
          <a:lstStyle/>
          <a:p>
            <a:pPr marL="0" indent="0">
              <a:spcAft>
                <a:spcPts val="2400"/>
              </a:spcAft>
              <a:buNone/>
            </a:pPr>
            <a:r>
              <a:rPr lang="en-US" b="1" dirty="0"/>
              <a:t>October transactions of </a:t>
            </a:r>
            <a:r>
              <a:rPr lang="en-US" b="1" dirty="0" err="1"/>
              <a:t>Yazici</a:t>
            </a:r>
            <a:r>
              <a:rPr lang="en-US" b="1" dirty="0"/>
              <a:t> Advertising A.Ş. </a:t>
            </a:r>
            <a:br>
              <a:rPr lang="en-US" dirty="0"/>
            </a:br>
            <a:r>
              <a:rPr lang="en-US" sz="2400" dirty="0"/>
              <a:t>Accounting period: One month</a:t>
            </a:r>
          </a:p>
          <a:p>
            <a:pPr marL="0" indent="0">
              <a:spcAft>
                <a:spcPts val="1800"/>
              </a:spcAft>
              <a:buNone/>
            </a:pPr>
            <a:r>
              <a:rPr lang="en-US" b="1" dirty="0">
                <a:solidFill>
                  <a:schemeClr val="accent2"/>
                </a:solidFill>
              </a:rPr>
              <a:t>HELPFUL HINT</a:t>
            </a:r>
          </a:p>
          <a:p>
            <a:pPr marL="0" indent="0">
              <a:spcAft>
                <a:spcPts val="1800"/>
              </a:spcAft>
              <a:buNone/>
            </a:pPr>
            <a:r>
              <a:rPr lang="en-US" sz="2400" dirty="0"/>
              <a:t>Follow these steps: </a:t>
            </a:r>
            <a:br>
              <a:rPr lang="en-US" sz="2400" dirty="0"/>
            </a:br>
            <a:r>
              <a:rPr lang="en-US" sz="2400" dirty="0"/>
              <a:t>1 - Determine what type of account is involved. </a:t>
            </a:r>
            <a:br>
              <a:rPr lang="en-US" sz="2400" dirty="0"/>
            </a:br>
            <a:r>
              <a:rPr lang="en-US" sz="2400" dirty="0"/>
              <a:t>2 - Determine what items increased or decreased and by how much.</a:t>
            </a:r>
            <a:br>
              <a:rPr lang="en-US" sz="2400" dirty="0"/>
            </a:br>
            <a:r>
              <a:rPr lang="en-US" sz="2400" dirty="0"/>
              <a:t>3 - Translate the increases and decreases into debits and credits.</a:t>
            </a:r>
            <a:endParaRPr lang="en-IN" sz="2400" dirty="0"/>
          </a:p>
        </p:txBody>
      </p:sp>
      <p:sp>
        <p:nvSpPr>
          <p:cNvPr id="6" name="Content Placeholder 5">
            <a:extLst>
              <a:ext uri="{FF2B5EF4-FFF2-40B4-BE49-F238E27FC236}">
                <a16:creationId xmlns:a16="http://schemas.microsoft.com/office/drawing/2014/main" id="{F157BBAD-3D0B-1AC4-738F-7A3ADAD58E6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96404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6572-4B2B-C5AD-F4AF-09F4144B8BD5}"/>
              </a:ext>
            </a:extLst>
          </p:cNvPr>
          <p:cNvSpPr>
            <a:spLocks noGrp="1"/>
          </p:cNvSpPr>
          <p:nvPr>
            <p:ph type="title"/>
          </p:nvPr>
        </p:nvSpPr>
        <p:spPr/>
        <p:txBody>
          <a:bodyPr>
            <a:normAutofit/>
          </a:bodyPr>
          <a:lstStyle/>
          <a:p>
            <a:r>
              <a:rPr lang="en-IN" dirty="0"/>
              <a:t>Tabular Summary</a:t>
            </a:r>
          </a:p>
        </p:txBody>
      </p:sp>
      <p:pic>
        <p:nvPicPr>
          <p:cNvPr id="14" name="Picture Placeholder 13" descr="A summary transaction analysis provides a recap of all ten transactions recording for Softbyte. The transaction is displayed in accounting analysis format, with the accounting equation expressed as: Assets equals Liabilities plus Equity and the respective accounts in columns beneath each element. The accounts used in the analysis under Assets include Cash, Accounts Receivable, Supplies, and Equipment. Accounts payable is listed under Liabilities. Equity is expressed as Share capital plus Revenues minus Expenses minus Dividends. The 10 transactions are shown as follows: Transaction number 1 shows an increase of Euro 15,000 as Cash under Assets and an increase of Euro 15,000 as Share Capital under Equity; labeled as Issued Shares. Transaction number 2 shows a decrease of 7,000 as Cash and an increase of Euro 7,000 as Equipment under Assets. Transaction number 3 shows an increase of Euro 1,600 as Supplies under Assets and an increase of Euro 1,600 as Accounts payable under Liabilities. Transaction number 4 shows an increase of 1,200 as Cash under Assets and increase of Euro 1,200 as Revenues under Equity; labeled as Service Revenue. Transaction number 5 shows an increase of 250 as Accounts payable under Liabilities and a negative Euro 250 as Expense under Equity; labeled as Advertising Expense. Transaction number 6 shows an increase of 1,500 as Cash and Euro 2,000 as Accounts receivable under Assets and an increase of 3,500 as Revenues under Equity; labeled as Service Revenue. Transaction number 7 shows an increase of 1,700 as Cash under Assets and a decrease of 600, 900, and 200 as Expenses under Equity; labeled as Rent expense, Salaries and wages expense, and Utilities expense, respectively. Transaction number 8 shows a decrease of 250 as Cash under Assets and a decrease of 250 as Accounts payable under Liabilities. Transaction number 9 shows an increase of 600 as Cash and a decrease of 600 as Accounts receivable under Assets. Transaction number 10 shows a decrease of 1,300 as Cash under Assets and a decrease of $1,300 as dividends under Equity; labeled as Dividends. The totals are shown as: Cash Euro 8,050 plus Accounts receivable Euro 1,400 plus Supplies Euro 1,600 plus Equipment Euro 7,000 on the asset side of the equation, collectively totaled as Euro 18,050, which is equal to Accounts payable Euro 1,600 plus Share capital Euro 15,000 plus Revenues Euro 1,200 minus Expenses Euro 1,950 minus Dividends Euro 1,300, collectively totaled as Euro 18,050.">
            <a:extLst>
              <a:ext uri="{FF2B5EF4-FFF2-40B4-BE49-F238E27FC236}">
                <a16:creationId xmlns:a16="http://schemas.microsoft.com/office/drawing/2014/main" id="{A676ED92-EB0E-BF78-1706-4A74FCD4F23C}"/>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51402" y="1400800"/>
            <a:ext cx="8208283" cy="3476991"/>
          </a:xfrm>
          <a:prstGeom prst="rect">
            <a:avLst/>
          </a:prstGeom>
        </p:spPr>
      </p:pic>
      <p:sp>
        <p:nvSpPr>
          <p:cNvPr id="8" name="Content Placeholder 7">
            <a:extLst>
              <a:ext uri="{FF2B5EF4-FFF2-40B4-BE49-F238E27FC236}">
                <a16:creationId xmlns:a16="http://schemas.microsoft.com/office/drawing/2014/main" id="{7D2F0EBC-8AC0-6CC5-C707-F85F0FB13DBA}"/>
              </a:ext>
            </a:extLst>
          </p:cNvPr>
          <p:cNvSpPr>
            <a:spLocks noGrp="1"/>
          </p:cNvSpPr>
          <p:nvPr>
            <p:ph sz="quarter" idx="12"/>
          </p:nvPr>
        </p:nvSpPr>
        <p:spPr>
          <a:xfrm>
            <a:off x="644745" y="4945503"/>
            <a:ext cx="7377546" cy="479612"/>
          </a:xfrm>
        </p:spPr>
        <p:txBody>
          <a:bodyPr>
            <a:normAutofit/>
          </a:bodyPr>
          <a:lstStyle/>
          <a:p>
            <a:pPr marL="0" indent="0">
              <a:buNone/>
            </a:pPr>
            <a:r>
              <a:rPr lang="en-CA" sz="2000" b="1" dirty="0"/>
              <a:t>Illustration 1.10: </a:t>
            </a:r>
            <a:r>
              <a:rPr lang="en-CA" sz="2000" dirty="0"/>
              <a:t>Tabular summary of </a:t>
            </a:r>
            <a:r>
              <a:rPr lang="en-CA" sz="2000" dirty="0" err="1"/>
              <a:t>Softbyte</a:t>
            </a:r>
            <a:r>
              <a:rPr lang="en-CA" sz="2000" dirty="0"/>
              <a:t> SA transactions</a:t>
            </a:r>
          </a:p>
        </p:txBody>
      </p:sp>
      <p:sp>
        <p:nvSpPr>
          <p:cNvPr id="13" name="Content Placeholder 5">
            <a:extLst>
              <a:ext uri="{FF2B5EF4-FFF2-40B4-BE49-F238E27FC236}">
                <a16:creationId xmlns:a16="http://schemas.microsoft.com/office/drawing/2014/main" id="{F8E6B7D1-8198-8CED-ED52-82065CA92B5E}"/>
              </a:ext>
            </a:extLst>
          </p:cNvPr>
          <p:cNvSpPr txBox="1">
            <a:spLocks noGrp="1"/>
          </p:cNvSpPr>
          <p:nvPr>
            <p:ph sz="quarter" idx="25"/>
          </p:nvPr>
        </p:nvSpPr>
        <p:spPr>
          <a:xfrm>
            <a:off x="7985125" y="6492875"/>
            <a:ext cx="749300" cy="365125"/>
          </a:xfrm>
          <a:prstGeom prst="rect">
            <a:avLst/>
          </a:prstGeom>
        </p:spPr>
        <p:txBody>
          <a:bodyPr vert="horz" lIns="91440" tIns="45720" rIns="91440" bIns="45720" rtlCol="0" anchor="ctr">
            <a:normAutofit/>
          </a:bodyPr>
          <a:lstStyle>
            <a:lvl1pPr marL="0" indent="0" algn="r" defTabSz="685800" rtl="0" eaLnBrk="1" latinLnBrk="0" hangingPunct="1">
              <a:lnSpc>
                <a:spcPct val="100000"/>
              </a:lnSpc>
              <a:spcBef>
                <a:spcPts val="750"/>
              </a:spcBef>
              <a:buClr>
                <a:schemeClr val="accent2"/>
              </a:buClr>
              <a:buFont typeface="Arial" panose="020B0604020202020204" pitchFamily="34" charset="0"/>
              <a:buNone/>
              <a:defRPr sz="1200" kern="1200">
                <a:solidFill>
                  <a:schemeClr val="bg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876630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Investment of Cash</a:t>
            </a:r>
            <a:endParaRPr lang="en-IN" dirty="0"/>
          </a:p>
        </p:txBody>
      </p:sp>
      <p:pic>
        <p:nvPicPr>
          <p:cNvPr id="13" name="Picture Placeholder 12" descr="An illustration presents the basic steps of the investment of cash by shareholders for the following transaction: On October 1, C. R. Yazici invests Turkish Lira 10,000 cash in an advertising company to be known as Yazici Advertising A.S. The five steps are Basic Analysis, Equation Analysis, Debit–Credit Analysis, Journal Entry, and Posting. The first step in the basic analysis is labeled as: The asset Cash increases Turkish Lira 10,000; equity (specifically, Share Capital—Ordinary) increases Turkish Lira 10,000. The equation analysis step begins with the accounting equation expressed as: Assets equals Liabilities plus Equity. Cash is presented as a $10,000 increase under the assets column, and as an increase of 10,000 (Issued Shares) under equity labeled as Share Capital. The debit credit analysis step indicates: Debits increase assets: debit Cash Turkish Lira 10,000. Credits increase equity: credit Share Capital—Ordinary Turkish Lira 10,000. The journal entry is presented in general journal form with the date as October 1. The debit part of the transaction is recorded in the account name, Cash, with a reference number 101, and an amount of 10,000 in the debit column. Just below slightly indented, Share Capital—Ordinary is presented, with a reference number 311, and an amount of 10,000 in the credit column. Just below, slightly indented appears the description of the journal entry as: (Issued shares for cash). Finally, the Posting section presents a 10,000 amount posted to the left side of the Cash t-account, and 10,000 posted to the right side of the Share Capital—Ordinary t-account, both dated as October 1. ‘The journal page number '101, and 311'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DBAAA05F-64CF-C86B-E7DA-FF4E43479B0D}"/>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tretch/>
        </p:blipFill>
        <p:spPr>
          <a:xfrm>
            <a:off x="1094192" y="1456159"/>
            <a:ext cx="5020673" cy="4408397"/>
          </a:xfrm>
          <a:prstGeom prst="rect">
            <a:avLst/>
          </a:prstGeom>
        </p:spPr>
      </p:pic>
      <p:pic>
        <p:nvPicPr>
          <p:cNvPr id="17" name="Picture Placeholder 16" descr="An illustration presents two texts that read: Cash flow analyses show the impact of each transaction on cash; and Cash Flows, increase of 10,000, which is illustrated with an upward pointing arrow.">
            <a:extLst>
              <a:ext uri="{FF2B5EF4-FFF2-40B4-BE49-F238E27FC236}">
                <a16:creationId xmlns:a16="http://schemas.microsoft.com/office/drawing/2014/main" id="{B1C98F43-E860-F0AB-875A-31E4BE3F4A0A}"/>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6535269" y="4466594"/>
            <a:ext cx="1936336" cy="1300111"/>
          </a:xfrm>
          <a:prstGeom prst="rect">
            <a:avLst/>
          </a:prstGeom>
        </p:spPr>
      </p:pic>
      <p:sp>
        <p:nvSpPr>
          <p:cNvPr id="7" name="Content Placeholder 6">
            <a:extLst>
              <a:ext uri="{FF2B5EF4-FFF2-40B4-BE49-F238E27FC236}">
                <a16:creationId xmlns:a16="http://schemas.microsoft.com/office/drawing/2014/main" id="{D137758C-F880-93C9-EEA8-86DD7246232D}"/>
              </a:ext>
            </a:extLst>
          </p:cNvPr>
          <p:cNvSpPr>
            <a:spLocks noGrp="1"/>
          </p:cNvSpPr>
          <p:nvPr>
            <p:ph sz="quarter" idx="18"/>
          </p:nvPr>
        </p:nvSpPr>
        <p:spPr>
          <a:xfrm>
            <a:off x="592138" y="5864557"/>
            <a:ext cx="8037512" cy="476089"/>
          </a:xfrm>
        </p:spPr>
        <p:txBody>
          <a:bodyPr>
            <a:normAutofit/>
          </a:bodyPr>
          <a:lstStyle/>
          <a:p>
            <a:pPr marL="0" indent="0">
              <a:buNone/>
            </a:pPr>
            <a:r>
              <a:rPr lang="en-CA" sz="2000" b="1" dirty="0"/>
              <a:t>Illustration 2.20: </a:t>
            </a:r>
            <a:r>
              <a:rPr lang="en-CA" sz="2000" dirty="0"/>
              <a:t>Investment of cash by shareholders</a:t>
            </a:r>
          </a:p>
        </p:txBody>
      </p:sp>
      <p:sp>
        <p:nvSpPr>
          <p:cNvPr id="11" name="Content Placeholder 5">
            <a:extLst>
              <a:ext uri="{FF2B5EF4-FFF2-40B4-BE49-F238E27FC236}">
                <a16:creationId xmlns:a16="http://schemas.microsoft.com/office/drawing/2014/main" id="{7320968F-F340-669D-D39C-C9874BEF81C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18045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EA59-4605-5D9F-3EB2-C58C063D1FEA}"/>
              </a:ext>
            </a:extLst>
          </p:cNvPr>
          <p:cNvSpPr>
            <a:spLocks noGrp="1"/>
          </p:cNvSpPr>
          <p:nvPr>
            <p:ph type="title"/>
          </p:nvPr>
        </p:nvSpPr>
        <p:spPr/>
        <p:txBody>
          <a:bodyPr/>
          <a:lstStyle/>
          <a:p>
            <a:r>
              <a:rPr lang="en-IN" dirty="0"/>
              <a:t>Purchase of Office Equipment</a:t>
            </a:r>
          </a:p>
        </p:txBody>
      </p:sp>
      <p:pic>
        <p:nvPicPr>
          <p:cNvPr id="14" name="Picture Placeholder 13" descr="An illustration presents the basic steps for the purchase of office equipment for the following transaction: On October 1, Yazici Advertising purchases office equipment costing Turkish Lira 5,000 by signing a 3-month, 12%, Turkish Lira 5,000 note payable. The five steps are Basic Analysis, Equation Analysis, Debit–Credit Analysis, Journal Entry, and Posting. The first step in the basic analysis is labeled as: The asset Equipment increases Turkish Lira 5,000; the liability Notes Payable increases Turkish Lira 5,000. The equation analysis step begins with the accounting equation expressed as: Assets equals Liabilities plus Equity. Equipment is presented as a $5,000 increase under the assets column, and as an increase of 5,000 under liabilities labeled as Notes Payable. The debit credit analysis step indicates: Debits increase assets: debit Equipment Turkish Lira 5,000. Credits increase liabilities: credit Notes Payable Turkish Lira 5,000. The journal entry is presented in general journal form with the date as October 1. The debit part of the transaction is recorded in the account name, Equipment, with a reference number 157, and an amount of 5,000 in the debit column. Just below slightly indented, Notes Payable is presented, with a reference number 200, and an amount of 5,000 in the credit column. Just below, slightly indented appears the description of the journal entry as: (Issued 3-month, 12% note for office equipment). Finally, the Posting section presents a 5,000 amount posted to the left side of the Equipment t-account, and 5,000 posted to the right side of the Notes Payable t-account, both dated as October 1. ‘The journal page number '157, and 200'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D1433783-22F6-8636-D6F4-E047BAEA555F}"/>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821492" y="1157546"/>
            <a:ext cx="6402810" cy="4742469"/>
          </a:xfrm>
          <a:prstGeom prst="rect">
            <a:avLst/>
          </a:prstGeom>
        </p:spPr>
      </p:pic>
      <p:pic>
        <p:nvPicPr>
          <p:cNvPr id="16" name="Picture Placeholder 15" descr="An illustration presents a text that reads: Cash Flows: no effect.">
            <a:extLst>
              <a:ext uri="{FF2B5EF4-FFF2-40B4-BE49-F238E27FC236}">
                <a16:creationId xmlns:a16="http://schemas.microsoft.com/office/drawing/2014/main" id="{A12BC8C3-95B4-2E7D-110F-9B2FB122F50B}"/>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7270526" y="4129992"/>
            <a:ext cx="1071271" cy="523062"/>
          </a:xfrm>
          <a:prstGeom prst="rect">
            <a:avLst/>
          </a:prstGeom>
        </p:spPr>
      </p:pic>
      <p:sp>
        <p:nvSpPr>
          <p:cNvPr id="8" name="Content Placeholder 7">
            <a:extLst>
              <a:ext uri="{FF2B5EF4-FFF2-40B4-BE49-F238E27FC236}">
                <a16:creationId xmlns:a16="http://schemas.microsoft.com/office/drawing/2014/main" id="{D3E4AF70-3BF0-63A9-8A7F-3795B8C6D136}"/>
              </a:ext>
            </a:extLst>
          </p:cNvPr>
          <p:cNvSpPr>
            <a:spLocks noGrp="1"/>
          </p:cNvSpPr>
          <p:nvPr>
            <p:ph sz="quarter" idx="18"/>
          </p:nvPr>
        </p:nvSpPr>
        <p:spPr>
          <a:xfrm>
            <a:off x="592138" y="5933615"/>
            <a:ext cx="8037512" cy="419919"/>
          </a:xfrm>
        </p:spPr>
        <p:txBody>
          <a:bodyPr>
            <a:noAutofit/>
          </a:bodyPr>
          <a:lstStyle/>
          <a:p>
            <a:pPr marL="0" indent="0">
              <a:buNone/>
            </a:pPr>
            <a:r>
              <a:rPr lang="en-CA" sz="2000" b="1" dirty="0"/>
              <a:t>Illustration 2.21: </a:t>
            </a:r>
            <a:r>
              <a:rPr lang="en-CA" sz="2000" dirty="0"/>
              <a:t>Purchase of office equipment</a:t>
            </a:r>
          </a:p>
        </p:txBody>
      </p:sp>
      <p:sp>
        <p:nvSpPr>
          <p:cNvPr id="9" name="Content Placeholder 5">
            <a:extLst>
              <a:ext uri="{FF2B5EF4-FFF2-40B4-BE49-F238E27FC236}">
                <a16:creationId xmlns:a16="http://schemas.microsoft.com/office/drawing/2014/main" id="{9DCAE74E-1FC9-EEBF-9C8B-EF492F7940D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04584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349B-5553-0B03-6C5D-2B73DA1E145F}"/>
              </a:ext>
            </a:extLst>
          </p:cNvPr>
          <p:cNvSpPr>
            <a:spLocks noGrp="1"/>
          </p:cNvSpPr>
          <p:nvPr>
            <p:ph type="title"/>
          </p:nvPr>
        </p:nvSpPr>
        <p:spPr>
          <a:xfrm>
            <a:off x="514354" y="460254"/>
            <a:ext cx="7643058" cy="1205033"/>
          </a:xfrm>
        </p:spPr>
        <p:txBody>
          <a:bodyPr>
            <a:noAutofit/>
          </a:bodyPr>
          <a:lstStyle/>
          <a:p>
            <a:r>
              <a:rPr lang="en-US" dirty="0">
                <a:latin typeface="Calibri" panose="020F0502020204030204" pitchFamily="34" charset="0"/>
                <a:cs typeface="Calibri" panose="020F0502020204030204" pitchFamily="34" charset="0"/>
              </a:rPr>
              <a:t>Receipt of Cash for Future Service</a:t>
            </a:r>
            <a:endParaRPr lang="en-IN" dirty="0"/>
          </a:p>
        </p:txBody>
      </p:sp>
      <p:pic>
        <p:nvPicPr>
          <p:cNvPr id="14" name="Picture Placeholder 13" descr="An illustration presents the basic steps for receipt of cash for future service for the following transaction: On October 2, Yazici Advertising receives a Turkish Lira 1,200 cash advance from R. Knox, a client, for advertising services that are expected to be completed by December 31. The five steps are Basic Analysis, Equation Analysis, Debit–Credit Analysis, Journal Entry, and Posting. The first step in the basic analysis is labeled as: The asset Cash increases Turkish Lira 1,200; the liability Unearned Service Revenue increases Lira 1,200 because the service has not been performed yet. That is, when Yazici receives an advance payment, it should record an unearned revenue (a liability) in order to recognize the obligation that exists. Note also that although many liabilities have the word “payable” in their title, unearned revenue is considered a liability because the liability is satisfied by providing a product or performing a service. The equation analysis step begins with the accounting equation expressed as: Assets equals Liabilities plus Equity. Under the Assets section, Cash is displayed as an increase of 1,200, with a 1,200 increase under the Liabilities section labeled as Unearned Service Revenue. The debit credit analysis step indicates: Debits increase assets: debit Cash Turkish Lira 1,200. Credits increase liabilities: credit Unearned Service Revenue Turkish Lira 1,200. The journal entry is presented in general journal form with the date as October 2. The debit part of the transaction is recorded in the account name, Cash, with a reference number 101, and an amount of 1,200 in the debit column. Just below slightly indented, Unearned Service Revenue is presented, with a reference number 209, and an amount of 1,200 in the credit column. Just below, slightly indented appears the description of the journal entry as: (Received cash from R. Knox for future service). Finally, the posting to ledger section has a posting in the amount of 10,000 dated October 1, and 1,200 amount dated October 2 posted to the left side of the Cash t-account, and 1,200 posted to the right side of the Unearned Service Revenue t-account, dated as October 2. ‘The journal page number '101, and 209'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7FE31F34-D1B0-E6CF-68F5-9E7420BF5BB4}"/>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val="0"/>
              </a:ext>
            </a:extLst>
          </a:blip>
          <a:stretch/>
        </p:blipFill>
        <p:spPr>
          <a:xfrm>
            <a:off x="1330068" y="1094874"/>
            <a:ext cx="5346200" cy="4988194"/>
          </a:xfrm>
          <a:prstGeom prst="rect">
            <a:avLst/>
          </a:prstGeom>
        </p:spPr>
      </p:pic>
      <p:sp>
        <p:nvSpPr>
          <p:cNvPr id="6" name="Content Placeholder 5">
            <a:extLst>
              <a:ext uri="{FF2B5EF4-FFF2-40B4-BE49-F238E27FC236}">
                <a16:creationId xmlns:a16="http://schemas.microsoft.com/office/drawing/2014/main" id="{7D9FC9A1-980D-0EF7-35F1-2765A080F4AE}"/>
              </a:ext>
            </a:extLst>
          </p:cNvPr>
          <p:cNvSpPr>
            <a:spLocks noGrp="1"/>
          </p:cNvSpPr>
          <p:nvPr>
            <p:ph sz="quarter" idx="21"/>
          </p:nvPr>
        </p:nvSpPr>
        <p:spPr>
          <a:xfrm>
            <a:off x="6715628" y="3820622"/>
            <a:ext cx="1898984" cy="901927"/>
          </a:xfrm>
        </p:spPr>
        <p:txBody>
          <a:bodyPr>
            <a:normAutofit/>
          </a:bodyPr>
          <a:lstStyle/>
          <a:p>
            <a:pPr marL="0" indent="0">
              <a:lnSpc>
                <a:spcPct val="100000"/>
              </a:lnSpc>
              <a:buNone/>
            </a:pPr>
            <a:r>
              <a:rPr lang="en-US" sz="1200" dirty="0"/>
              <a:t>Unearned Service Revenue is considered a liability even though the word </a:t>
            </a:r>
            <a:r>
              <a:rPr lang="en-US" sz="1200" i="1" dirty="0"/>
              <a:t>payable </a:t>
            </a:r>
            <a:r>
              <a:rPr lang="en-US" sz="1200" dirty="0"/>
              <a:t>is not used. </a:t>
            </a:r>
          </a:p>
        </p:txBody>
      </p:sp>
      <p:pic>
        <p:nvPicPr>
          <p:cNvPr id="16" name="Picture Placeholder 15" descr="An illustration presents a text that reads, Cash Flows, increase of 1,200, which is illustrated with an upward pointing arrow.">
            <a:extLst>
              <a:ext uri="{FF2B5EF4-FFF2-40B4-BE49-F238E27FC236}">
                <a16:creationId xmlns:a16="http://schemas.microsoft.com/office/drawing/2014/main" id="{E3DC5A42-DA8D-8BD0-6BAB-73F92A089A15}"/>
              </a:ext>
            </a:extLst>
          </p:cNvPr>
          <p:cNvPicPr>
            <a:picLocks noGrp="1" noChangeAspect="1"/>
          </p:cNvPicPr>
          <p:nvPr>
            <p:ph type="pic" sz="quarter" idx="22"/>
          </p:nvPr>
        </p:nvPicPr>
        <p:blipFill rotWithShape="1">
          <a:blip r:embed="rId4" cstate="print">
            <a:extLst>
              <a:ext uri="{28A0092B-C50C-407E-A947-70E740481C1C}">
                <a14:useLocalDpi xmlns:a14="http://schemas.microsoft.com/office/drawing/2010/main" val="0"/>
              </a:ext>
            </a:extLst>
          </a:blip>
          <a:stretch/>
        </p:blipFill>
        <p:spPr>
          <a:xfrm>
            <a:off x="6902272" y="5315448"/>
            <a:ext cx="1413232" cy="760651"/>
          </a:xfrm>
          <a:prstGeom prst="rect">
            <a:avLst/>
          </a:prstGeom>
        </p:spPr>
      </p:pic>
      <p:sp>
        <p:nvSpPr>
          <p:cNvPr id="8" name="Content Placeholder 7">
            <a:extLst>
              <a:ext uri="{FF2B5EF4-FFF2-40B4-BE49-F238E27FC236}">
                <a16:creationId xmlns:a16="http://schemas.microsoft.com/office/drawing/2014/main" id="{FD2ABA77-FD7B-F6B8-3408-24B0D76E535E}"/>
              </a:ext>
            </a:extLst>
          </p:cNvPr>
          <p:cNvSpPr>
            <a:spLocks noGrp="1"/>
          </p:cNvSpPr>
          <p:nvPr>
            <p:ph sz="quarter" idx="18"/>
          </p:nvPr>
        </p:nvSpPr>
        <p:spPr>
          <a:xfrm>
            <a:off x="1026057" y="6021920"/>
            <a:ext cx="6038702" cy="432330"/>
          </a:xfrm>
        </p:spPr>
        <p:txBody>
          <a:bodyPr>
            <a:noAutofit/>
          </a:bodyPr>
          <a:lstStyle/>
          <a:p>
            <a:pPr marL="0" indent="0" algn="ctr">
              <a:buNone/>
            </a:pPr>
            <a:r>
              <a:rPr lang="en-CA" sz="2000" b="1" dirty="0"/>
              <a:t>Illustration 2.22: </a:t>
            </a:r>
            <a:r>
              <a:rPr lang="en-CA" sz="2000" dirty="0"/>
              <a:t>Receipt of cash for future service</a:t>
            </a:r>
          </a:p>
        </p:txBody>
      </p:sp>
      <p:sp>
        <p:nvSpPr>
          <p:cNvPr id="12" name="Content Placeholder 5">
            <a:extLst>
              <a:ext uri="{FF2B5EF4-FFF2-40B4-BE49-F238E27FC236}">
                <a16:creationId xmlns:a16="http://schemas.microsoft.com/office/drawing/2014/main" id="{0B08DFAC-2948-4279-3873-DFFB60A2105E}"/>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07882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5EAD-17B9-92CD-E371-9CB99A17DDA8}"/>
              </a:ext>
            </a:extLst>
          </p:cNvPr>
          <p:cNvSpPr>
            <a:spLocks noGrp="1"/>
          </p:cNvSpPr>
          <p:nvPr>
            <p:ph type="title"/>
          </p:nvPr>
        </p:nvSpPr>
        <p:spPr/>
        <p:txBody>
          <a:bodyPr/>
          <a:lstStyle/>
          <a:p>
            <a:r>
              <a:rPr lang="en-IN" dirty="0"/>
              <a:t>Payment of Monthly Rent</a:t>
            </a:r>
          </a:p>
        </p:txBody>
      </p:sp>
      <p:pic>
        <p:nvPicPr>
          <p:cNvPr id="14" name="Picture Placeholder 13" descr="An illustration presents the basic steps for payment of monthly rent for the following transaction: On October 3, Yazici Advertising pays office rent for October in cash, Turkish Lira 900. The five steps are Basic Analysis, Equation Analysis, Debit–Credit Analysis, Journal Entry, and Posting. The first step in the basic analysis is labeled as: Rent Expense increases Turkish Lira 900 because the payment pertains only to the current month; the asset Cash decreases Turkish Lira 900. The equation analysis step begins with the accounting equation expressed as: Assets equals Liabilities plus Equity. There is a 900 decrease labeled as Cash in the assets column, along with Rent Expense as a 900 decrease under the equity column. The debit credit analysis step indicates: Debits increase expenses: debit Rent Expense Turkish Lira 900. Credits decrease assets: credit Cash Turkish Lira 900. The journal entry is presented in general journal form with the date as October 3. The debit part of the transaction is recorded in the account name, Rent Expense, with a reference number 729, and an amount of 900 in the debit column. Just below slightly indented, Cash is presented, with a reference number 101, and an amount of 900 in the credit column. Just below, slightly indented appears the description of the journal entry as: (Paid October rent). Finally, the Posting section presents the two previous Cash transactions posted to the debit side, along with the current 900 amount posted to the right side of the cash t-account. On the left side of the Rent Expense t-account, the October 3, 900 amount is posted. Both postings are dated October 3. ‘The journal page number '101, and 729'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4B3FCD5C-2B56-1898-965B-7599FF30E7A5}"/>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139821" y="1275351"/>
            <a:ext cx="6077774" cy="4632835"/>
          </a:xfrm>
          <a:prstGeom prst="rect">
            <a:avLst/>
          </a:prstGeom>
        </p:spPr>
      </p:pic>
      <p:pic>
        <p:nvPicPr>
          <p:cNvPr id="16" name="Picture Placeholder 15" descr="An illustration presents a text that reads, Cash Flows, decrease of 900, which is illustrated by a downward pointing arrow.">
            <a:extLst>
              <a:ext uri="{FF2B5EF4-FFF2-40B4-BE49-F238E27FC236}">
                <a16:creationId xmlns:a16="http://schemas.microsoft.com/office/drawing/2014/main" id="{A70FDA26-EACA-3C70-81CF-AAD0A5876D9B}"/>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7313851" y="5223898"/>
            <a:ext cx="974904" cy="597034"/>
          </a:xfrm>
          <a:prstGeom prst="rect">
            <a:avLst/>
          </a:prstGeom>
        </p:spPr>
      </p:pic>
      <p:sp>
        <p:nvSpPr>
          <p:cNvPr id="8" name="Content Placeholder 7">
            <a:extLst>
              <a:ext uri="{FF2B5EF4-FFF2-40B4-BE49-F238E27FC236}">
                <a16:creationId xmlns:a16="http://schemas.microsoft.com/office/drawing/2014/main" id="{7912F5A4-648D-92B4-3995-ADC103B70F81}"/>
              </a:ext>
            </a:extLst>
          </p:cNvPr>
          <p:cNvSpPr>
            <a:spLocks noGrp="1"/>
          </p:cNvSpPr>
          <p:nvPr>
            <p:ph sz="quarter" idx="18"/>
          </p:nvPr>
        </p:nvSpPr>
        <p:spPr>
          <a:xfrm>
            <a:off x="1289608" y="5939548"/>
            <a:ext cx="6642572" cy="413676"/>
          </a:xfrm>
        </p:spPr>
        <p:txBody>
          <a:bodyPr>
            <a:normAutofit/>
          </a:bodyPr>
          <a:lstStyle/>
          <a:p>
            <a:pPr marL="0" indent="0">
              <a:buNone/>
            </a:pPr>
            <a:r>
              <a:rPr lang="en-CA" sz="2000" b="1" dirty="0"/>
              <a:t>Illustration 2.23: </a:t>
            </a:r>
            <a:r>
              <a:rPr lang="en-CA" sz="2000" dirty="0"/>
              <a:t>Payment of monthly rent</a:t>
            </a:r>
          </a:p>
        </p:txBody>
      </p:sp>
      <p:sp>
        <p:nvSpPr>
          <p:cNvPr id="17" name="Content Placeholder 5">
            <a:extLst>
              <a:ext uri="{FF2B5EF4-FFF2-40B4-BE49-F238E27FC236}">
                <a16:creationId xmlns:a16="http://schemas.microsoft.com/office/drawing/2014/main" id="{E008E9F9-2DE5-1DD0-4AD6-3566912D0B1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041259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E705-E22A-D5BB-925F-0E2F53434250}"/>
              </a:ext>
            </a:extLst>
          </p:cNvPr>
          <p:cNvSpPr>
            <a:spLocks noGrp="1"/>
          </p:cNvSpPr>
          <p:nvPr>
            <p:ph type="title"/>
          </p:nvPr>
        </p:nvSpPr>
        <p:spPr/>
        <p:txBody>
          <a:bodyPr/>
          <a:lstStyle/>
          <a:p>
            <a:r>
              <a:rPr lang="en-US" sz="4000" dirty="0">
                <a:latin typeface="Calibri" panose="020F0502020204030204" pitchFamily="34" charset="0"/>
                <a:cs typeface="Calibri" panose="020F0502020204030204" pitchFamily="34" charset="0"/>
              </a:rPr>
              <a:t>Payment for Insurance</a:t>
            </a:r>
            <a:endParaRPr lang="en-IN" dirty="0"/>
          </a:p>
        </p:txBody>
      </p:sp>
      <p:pic>
        <p:nvPicPr>
          <p:cNvPr id="14" name="Picture Placeholder 13" descr="An illustration presents the basic steps for payment for insurance for the following transaction: On October 4, Yazici Advertising pays Turkish Lira 600 for a one-year insurance policy that will expire next year on September 30. The five steps are Basic Analysis, Equation Analysis, Debit–Credit Analysis, Journal Entry, and Posting. The first step in the basic analysis is labeled as: The asset Prepaid Insurance increases Turkish Lira 600 because the payment extends to more than the current month; the asset Cash decreases Turkish Lira 600. Payments of expenses that will benefit more than one accounting period are prepaid expenses or prepayments. When a company makes a payment, it debits an asset account in order to show the service or benefit that will be received in the future. The equation analysis step begins with the accounting equation expressed as: Assets equals Liabilities plus Equity. The amount $600 decrease is displayed under the Assets column labeled Cash, along with Prepaid Insurance as a $600 increase under the assets column. The debit credit analysis step indicates: Debits increase assets: debit Prepaid Insurance Turkish Lira 600. Credits decrease assets: credit Cash Turkish Lira 600. The journal entry is presented in general journal form with the date as October 4. The debit part of the transaction is recorded in the account name, Prepaid Insurance, with a reference number 130, and an amount of 600 in the debit column. Just below slightly indented, Cash is presented, with a reference number 101, and an amount of 600 in the credit column. Just below, slightly indented appears the description of the journal entry as: (Paid one-year policy; effective date October 1). Finally, the Posting section presents the postings to the Cash account are carried forward from previous postings, and the current posting shows a 600 amount posted to the right side of the cash t-account, and 600 posted to the left side of the Prepaid Insurance t-account, both dated as October 4. ‘The journal page number '101, and 130'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D596CC10-3FAA-2B81-B040-C1C57EFDE6D7}"/>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tretch/>
        </p:blipFill>
        <p:spPr>
          <a:xfrm>
            <a:off x="1320519" y="1309567"/>
            <a:ext cx="5183256" cy="4705038"/>
          </a:xfrm>
          <a:prstGeom prst="rect">
            <a:avLst/>
          </a:prstGeom>
        </p:spPr>
      </p:pic>
      <p:pic>
        <p:nvPicPr>
          <p:cNvPr id="16" name="Picture Placeholder 15" descr="An illustration presents a text that reads, Cash Flows, decrease of 600, which is illustrated by a downward pointing arrow.">
            <a:extLst>
              <a:ext uri="{FF2B5EF4-FFF2-40B4-BE49-F238E27FC236}">
                <a16:creationId xmlns:a16="http://schemas.microsoft.com/office/drawing/2014/main" id="{00A5E7FD-B7ED-9F6E-BAE1-E05897B8A3EF}"/>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6688234" y="4890275"/>
            <a:ext cx="1497026" cy="931822"/>
          </a:xfrm>
          <a:prstGeom prst="rect">
            <a:avLst/>
          </a:prstGeom>
        </p:spPr>
      </p:pic>
      <p:sp>
        <p:nvSpPr>
          <p:cNvPr id="8" name="Content Placeholder 7">
            <a:extLst>
              <a:ext uri="{FF2B5EF4-FFF2-40B4-BE49-F238E27FC236}">
                <a16:creationId xmlns:a16="http://schemas.microsoft.com/office/drawing/2014/main" id="{BF13CAA6-7207-A816-5095-A32242417B64}"/>
              </a:ext>
            </a:extLst>
          </p:cNvPr>
          <p:cNvSpPr>
            <a:spLocks noGrp="1"/>
          </p:cNvSpPr>
          <p:nvPr>
            <p:ph sz="quarter" idx="18"/>
          </p:nvPr>
        </p:nvSpPr>
        <p:spPr>
          <a:xfrm>
            <a:off x="1447162" y="6014605"/>
            <a:ext cx="6038702" cy="379290"/>
          </a:xfrm>
        </p:spPr>
        <p:txBody>
          <a:bodyPr>
            <a:normAutofit lnSpcReduction="10000"/>
          </a:bodyPr>
          <a:lstStyle/>
          <a:p>
            <a:pPr marL="0" indent="0">
              <a:buNone/>
            </a:pPr>
            <a:r>
              <a:rPr lang="en-CA" sz="2000" b="1" dirty="0"/>
              <a:t>Illustration 2.24: </a:t>
            </a:r>
            <a:r>
              <a:rPr lang="en-CA" sz="2000" dirty="0"/>
              <a:t>Payment for insurance</a:t>
            </a:r>
          </a:p>
        </p:txBody>
      </p:sp>
      <p:sp>
        <p:nvSpPr>
          <p:cNvPr id="11" name="Content Placeholder 5">
            <a:extLst>
              <a:ext uri="{FF2B5EF4-FFF2-40B4-BE49-F238E27FC236}">
                <a16:creationId xmlns:a16="http://schemas.microsoft.com/office/drawing/2014/main" id="{BC43D701-A328-4C2C-4D62-D6269F1ED29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014478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D22A-52BA-A4D5-9551-E993A1817F04}"/>
              </a:ext>
            </a:extLst>
          </p:cNvPr>
          <p:cNvSpPr>
            <a:spLocks noGrp="1"/>
          </p:cNvSpPr>
          <p:nvPr>
            <p:ph type="title"/>
          </p:nvPr>
        </p:nvSpPr>
        <p:spPr/>
        <p:txBody>
          <a:bodyPr/>
          <a:lstStyle/>
          <a:p>
            <a:r>
              <a:rPr lang="en-GB" dirty="0"/>
              <a:t>Purchase of Supplies on Credit</a:t>
            </a:r>
            <a:endParaRPr lang="en-IN" dirty="0"/>
          </a:p>
        </p:txBody>
      </p:sp>
      <p:pic>
        <p:nvPicPr>
          <p:cNvPr id="14" name="Picture Placeholder 13" descr="An illustration presents the basic steps for purchase of supplies on credit for the following transaction: On October 5, Yazici Advertising purchases an estimated 3-month supply of advertising materials on account from Aero Supply for Turkish Lira 2,500. The five steps are Basic Analysis, Equation Analysis, Debit–Credit Analysis, Journal Entry, and Posting. The first step in the basic analysis is labeled as: The asset Supplies increases Turkish Lira 2,500; the liability Accounts Payable increases Turkish Lira 2,500. The equation analysis step begins with the accounting equation expressed as: Assets equals Liabilities plus Equity. A 2,500 increase is labeled as Supplies in the assets column, along with Accounts Payable as a $2,500 increase under the liabilities column. The debit credit analysis step indicates: Debits increase assets: debit Supplies Turkish Lira 2,500. Credits increase liabilities: credit Accounts Payable Turkish Lira 2,500. The journal entry is presented in general journal form with the date as October 5. The debit part of the transaction is recorded in the account name, Supplies, with a reference number 126, and an amount of 2,500 in the debit column. Just below slightly indented, Accounts Payable is presented, with a reference number 201, and an amount of 2,500 in the credit column. Just below, slightly indented appears the description of the journal entry as: (Purchased supplies on account from Aero Supply). Finally, the Posting section presents a 2,500 amount posted to the left side of the Supplies t-account, and 2,500 posted to the right side of the Accounts Payable t-account, both dated as October 5. ‘The journal page number '126, and 201'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26669D54-3642-C7CD-BC0E-84097442F41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195355" y="1172183"/>
            <a:ext cx="6038702" cy="4735706"/>
          </a:xfrm>
          <a:prstGeom prst="rect">
            <a:avLst/>
          </a:prstGeom>
        </p:spPr>
      </p:pic>
      <p:pic>
        <p:nvPicPr>
          <p:cNvPr id="16" name="Picture Placeholder 15" descr="An illustration presents a text that reads, Cash Flows: no effect.">
            <a:extLst>
              <a:ext uri="{FF2B5EF4-FFF2-40B4-BE49-F238E27FC236}">
                <a16:creationId xmlns:a16="http://schemas.microsoft.com/office/drawing/2014/main" id="{59948227-EE11-66B5-76D1-1E01D76CE787}"/>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tretch/>
        </p:blipFill>
        <p:spPr>
          <a:xfrm>
            <a:off x="7318281" y="5258467"/>
            <a:ext cx="1081130" cy="608792"/>
          </a:xfrm>
          <a:prstGeom prst="rect">
            <a:avLst/>
          </a:prstGeom>
        </p:spPr>
      </p:pic>
      <p:sp>
        <p:nvSpPr>
          <p:cNvPr id="8" name="Content Placeholder 7">
            <a:extLst>
              <a:ext uri="{FF2B5EF4-FFF2-40B4-BE49-F238E27FC236}">
                <a16:creationId xmlns:a16="http://schemas.microsoft.com/office/drawing/2014/main" id="{B3CF8BD6-3E19-0B61-7825-013B61563FFC}"/>
              </a:ext>
            </a:extLst>
          </p:cNvPr>
          <p:cNvSpPr>
            <a:spLocks noGrp="1"/>
          </p:cNvSpPr>
          <p:nvPr>
            <p:ph sz="quarter" idx="18"/>
          </p:nvPr>
        </p:nvSpPr>
        <p:spPr>
          <a:xfrm>
            <a:off x="1299411" y="5907889"/>
            <a:ext cx="6559436" cy="489856"/>
          </a:xfrm>
        </p:spPr>
        <p:txBody>
          <a:bodyPr>
            <a:normAutofit/>
          </a:bodyPr>
          <a:lstStyle/>
          <a:p>
            <a:pPr marL="0" indent="0">
              <a:buNone/>
            </a:pPr>
            <a:r>
              <a:rPr lang="en-CA" sz="2000" b="1" dirty="0"/>
              <a:t>Illustration 2.25: </a:t>
            </a:r>
            <a:r>
              <a:rPr lang="en-CA" sz="2000" dirty="0"/>
              <a:t>Purchase of supplies on credit</a:t>
            </a:r>
          </a:p>
        </p:txBody>
      </p:sp>
      <p:sp>
        <p:nvSpPr>
          <p:cNvPr id="11" name="Content Placeholder 5">
            <a:extLst>
              <a:ext uri="{FF2B5EF4-FFF2-40B4-BE49-F238E27FC236}">
                <a16:creationId xmlns:a16="http://schemas.microsoft.com/office/drawing/2014/main" id="{8BCF7213-35F5-73EA-F03C-ED2628758E6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309275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8E63-92CE-A77F-BCE4-F7FEC45194B5}"/>
              </a:ext>
            </a:extLst>
          </p:cNvPr>
          <p:cNvSpPr>
            <a:spLocks noGrp="1"/>
          </p:cNvSpPr>
          <p:nvPr>
            <p:ph type="title"/>
          </p:nvPr>
        </p:nvSpPr>
        <p:spPr/>
        <p:txBody>
          <a:bodyPr/>
          <a:lstStyle/>
          <a:p>
            <a:r>
              <a:rPr lang="en-IN" dirty="0"/>
              <a:t>Hiring of Employees</a:t>
            </a:r>
          </a:p>
        </p:txBody>
      </p:sp>
      <p:pic>
        <p:nvPicPr>
          <p:cNvPr id="14" name="Picture Placeholder 13" descr="An illustration depicts the first two steps of transaction analysis in hiring employees, which read: Event: On October 9, Yazici Advertising hires four employees to begin work on October 15. Each employee is to receive a weekly salary of Turkish Lira 500 for a 5-day work week, payable every 2 weeks—first payment made on October 26; and Basic Analysis: A business transaction has not occurred. There is only an agreement between the employer and the employees to enter into a business transaction beginning on October 15. Thus, a debit–credit analysis is not needed because there is no accounting entry. (See transaction of October 26 for first entry).">
            <a:extLst>
              <a:ext uri="{FF2B5EF4-FFF2-40B4-BE49-F238E27FC236}">
                <a16:creationId xmlns:a16="http://schemas.microsoft.com/office/drawing/2014/main" id="{20267D58-89AA-48E5-5DAC-39942B1FF230}"/>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629844" y="1780674"/>
            <a:ext cx="6688117" cy="2605371"/>
          </a:xfrm>
          <a:prstGeom prst="rect">
            <a:avLst/>
          </a:prstGeom>
        </p:spPr>
      </p:pic>
      <p:pic>
        <p:nvPicPr>
          <p:cNvPr id="16" name="Picture Placeholder 15" descr="An illustration presents a text that reads, Cash Flows: no effect.">
            <a:extLst>
              <a:ext uri="{FF2B5EF4-FFF2-40B4-BE49-F238E27FC236}">
                <a16:creationId xmlns:a16="http://schemas.microsoft.com/office/drawing/2014/main" id="{4F0E43C0-BCC7-3385-EAD5-6D31D65F575C}"/>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tretch/>
        </p:blipFill>
        <p:spPr>
          <a:xfrm>
            <a:off x="7419388" y="1945099"/>
            <a:ext cx="1489440" cy="623486"/>
          </a:xfrm>
          <a:prstGeom prst="rect">
            <a:avLst/>
          </a:prstGeom>
        </p:spPr>
      </p:pic>
      <p:sp>
        <p:nvSpPr>
          <p:cNvPr id="8" name="Content Placeholder 7">
            <a:extLst>
              <a:ext uri="{FF2B5EF4-FFF2-40B4-BE49-F238E27FC236}">
                <a16:creationId xmlns:a16="http://schemas.microsoft.com/office/drawing/2014/main" id="{EEC805C9-DED2-204C-14FC-F51F8F63E0F8}"/>
              </a:ext>
            </a:extLst>
          </p:cNvPr>
          <p:cNvSpPr>
            <a:spLocks noGrp="1"/>
          </p:cNvSpPr>
          <p:nvPr>
            <p:ph sz="quarter" idx="18"/>
          </p:nvPr>
        </p:nvSpPr>
        <p:spPr>
          <a:xfrm>
            <a:off x="592138" y="4420376"/>
            <a:ext cx="8037512" cy="436171"/>
          </a:xfrm>
        </p:spPr>
        <p:txBody>
          <a:bodyPr>
            <a:normAutofit/>
          </a:bodyPr>
          <a:lstStyle/>
          <a:p>
            <a:pPr marL="0" indent="0">
              <a:buNone/>
            </a:pPr>
            <a:r>
              <a:rPr lang="en-CA" sz="2000" b="1" dirty="0"/>
              <a:t>Illustration 2.26: </a:t>
            </a:r>
            <a:r>
              <a:rPr lang="en-CA" sz="2000" dirty="0"/>
              <a:t>Hiring of employees</a:t>
            </a:r>
          </a:p>
        </p:txBody>
      </p:sp>
      <p:sp>
        <p:nvSpPr>
          <p:cNvPr id="11" name="Content Placeholder 5">
            <a:extLst>
              <a:ext uri="{FF2B5EF4-FFF2-40B4-BE49-F238E27FC236}">
                <a16:creationId xmlns:a16="http://schemas.microsoft.com/office/drawing/2014/main" id="{9B35737E-C3FE-CAD0-6A7F-5484D055D39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193375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93980-C488-1942-F6DE-5A4E0B579A11}"/>
              </a:ext>
            </a:extLst>
          </p:cNvPr>
          <p:cNvSpPr>
            <a:spLocks noGrp="1"/>
          </p:cNvSpPr>
          <p:nvPr>
            <p:ph type="title"/>
          </p:nvPr>
        </p:nvSpPr>
        <p:spPr/>
        <p:txBody>
          <a:bodyPr/>
          <a:lstStyle/>
          <a:p>
            <a:r>
              <a:rPr lang="en-GB" dirty="0"/>
              <a:t>Declaration and Payment of Dividend</a:t>
            </a:r>
            <a:endParaRPr lang="en-IN" dirty="0"/>
          </a:p>
        </p:txBody>
      </p:sp>
      <p:pic>
        <p:nvPicPr>
          <p:cNvPr id="14" name="Picture Placeholder 13" descr="An illustration presents the basic steps for declaration and payment of dividend for the following transaction: On October 20, Yazici Advertising’s board of directors declares and pays a Turkish Lira 500 cash dividend to shareholders. The five steps are Basic Analysis, Equation Analysis, Debit–Credit Analysis, Journal Entry, and Posting. The first step in the basic analysis is labeled as: The Dividends account increases Turkish Lira 500; the asset Cash decreases Turkish Lira 500. The equation analysis step begins with the accounting equation expressed as: Assets equals Liabilities plus Equity. Cash is presented as a 500 decrease under the assets column, and as a decrease of 500 under equity labeled as, Dividends. The debit credit analysis step indicates: Debits increase dividends: debit Dividends Turkish Lira 500. Credits decrease assets: credit Cash Turkish Lira 500. The journal entry is presented in general journal form with the date as October 20. The debit part of the transaction is recorded in the account name, Dividends, with a reference number 332, and an amount of 500 in the debit column. Just below slightly indented, Cash is presented, with a reference number 101, and an amount of 500 in the credit column. Just below, slightly indented appears the description of the journal entry as: (Declared and paid a cash dividend). Finally, the Posting section presents the postings to the Cash account that are carried forward from previous postings, and the current posting is a 500 amount posted to the right side of the cash t-account, and 500 posted to the left side of the Dividends t-account, both dated as October 20. ‘The journal page number '101, and 332'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6ACF1514-F6FF-146B-820E-40544EEC1745}"/>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168673" y="1254779"/>
            <a:ext cx="5803386" cy="4562901"/>
          </a:xfrm>
          <a:prstGeom prst="rect">
            <a:avLst/>
          </a:prstGeom>
        </p:spPr>
      </p:pic>
      <p:pic>
        <p:nvPicPr>
          <p:cNvPr id="16" name="Picture Placeholder 15" descr="An illustration presents a text that reads, Cash Flows, decrease of 500, which is illustrated by a downward pointing arrow.">
            <a:extLst>
              <a:ext uri="{FF2B5EF4-FFF2-40B4-BE49-F238E27FC236}">
                <a16:creationId xmlns:a16="http://schemas.microsoft.com/office/drawing/2014/main" id="{C5F1B7C2-5068-6FA3-AC49-700D08F49C8D}"/>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7027127" y="4863544"/>
            <a:ext cx="1490909" cy="849311"/>
          </a:xfrm>
          <a:prstGeom prst="rect">
            <a:avLst/>
          </a:prstGeom>
        </p:spPr>
      </p:pic>
      <p:sp>
        <p:nvSpPr>
          <p:cNvPr id="8" name="Content Placeholder 7">
            <a:extLst>
              <a:ext uri="{FF2B5EF4-FFF2-40B4-BE49-F238E27FC236}">
                <a16:creationId xmlns:a16="http://schemas.microsoft.com/office/drawing/2014/main" id="{902CBBF3-8B5D-3A5C-ADB3-9D505E7D8372}"/>
              </a:ext>
            </a:extLst>
          </p:cNvPr>
          <p:cNvSpPr>
            <a:spLocks noGrp="1"/>
          </p:cNvSpPr>
          <p:nvPr>
            <p:ph sz="quarter" idx="18"/>
          </p:nvPr>
        </p:nvSpPr>
        <p:spPr>
          <a:xfrm>
            <a:off x="1158403" y="5879560"/>
            <a:ext cx="6038702" cy="436171"/>
          </a:xfrm>
        </p:spPr>
        <p:txBody>
          <a:bodyPr>
            <a:normAutofit/>
          </a:bodyPr>
          <a:lstStyle/>
          <a:p>
            <a:pPr marL="0" indent="0" algn="ctr">
              <a:buNone/>
            </a:pPr>
            <a:r>
              <a:rPr lang="en-CA" sz="2000" b="1" dirty="0"/>
              <a:t>Illustration 2.27: </a:t>
            </a:r>
            <a:r>
              <a:rPr lang="en-CA" sz="2000" dirty="0"/>
              <a:t>Declaration and payment of dividend</a:t>
            </a:r>
          </a:p>
        </p:txBody>
      </p:sp>
      <p:sp>
        <p:nvSpPr>
          <p:cNvPr id="9" name="Content Placeholder 5">
            <a:extLst>
              <a:ext uri="{FF2B5EF4-FFF2-40B4-BE49-F238E27FC236}">
                <a16:creationId xmlns:a16="http://schemas.microsoft.com/office/drawing/2014/main" id="{110C7982-2A5B-5729-5F63-217BB538046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3829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0C77-E27F-8140-4603-4AD64AFC6CDC}"/>
              </a:ext>
            </a:extLst>
          </p:cNvPr>
          <p:cNvSpPr>
            <a:spLocks noGrp="1"/>
          </p:cNvSpPr>
          <p:nvPr>
            <p:ph type="title"/>
          </p:nvPr>
        </p:nvSpPr>
        <p:spPr/>
        <p:txBody>
          <a:bodyPr/>
          <a:lstStyle/>
          <a:p>
            <a:r>
              <a:rPr lang="en-IN" dirty="0"/>
              <a:t>Payment of Salaries</a:t>
            </a:r>
          </a:p>
        </p:txBody>
      </p:sp>
      <p:pic>
        <p:nvPicPr>
          <p:cNvPr id="14" name="Picture Placeholder 13" descr="An illustration presents the basic steps for payment of salaries for the following transaction: On October 26, Yazici Advertising owes employee salaries of Turkish Lira 4,000 and pays them in cash. (See October 9 event). The five steps are Basic Analysis, Equation Analysis, Debit–Credit Analysis, Journal Entry, and Posting. The first step in the basic analysis is labeled as: Salaries and Wages Expense increases Turkish Lira 4,000; the asset Cash decreases Turkish Lira 4,000. The equation analysis step begins with the accounting equation expressed as: Assets equals Liabilities plus Equity. Cash is presented as a 4,000 decrease under the assets column, and as a decrease of 4,000 (Salaries and Wages Expense) under equity labeled as, Expenses. The debit credit analysis step indicates: Debits increase expenses: debit Salaries and Wages Expense Turkish Lira 4,000. Credits decrease assets: credit Cash Turkish Lira 4,000. The journal entry is presented in general journal form with the date as October 26. The debit part of the transaction is recorded in the account name, Salaries and Wages Expense, with a reference number 726, and an amount of 4,000 in the debit column. Just below slightly indented, Cash is presented, with a reference number 101, and an amount of 4,000 in the credit column. Just below, slightly indented appears the description of the journal entry as: (Paid salaries to date). Finally, the Posting section presents the postings to the Cash account that are carried forward from previous postings, and the current posting is a 4,000 amount posted to the right side dated October 26. The Salaries and Wages Expenses t-account displays a single posting on the left side dated October 26 as 4,000. ‘The journal page number '101, and 726'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8293ADD7-E291-2337-F46C-30F622DB628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275347" y="1252936"/>
            <a:ext cx="5779907" cy="4684312"/>
          </a:xfrm>
          <a:prstGeom prst="rect">
            <a:avLst/>
          </a:prstGeom>
        </p:spPr>
      </p:pic>
      <p:pic>
        <p:nvPicPr>
          <p:cNvPr id="16" name="Picture Placeholder 15" descr="An illustration presents a text that reads, Cash Flows, decrease of 4,000, which is illustrated by a downward pointing arrow.">
            <a:extLst>
              <a:ext uri="{FF2B5EF4-FFF2-40B4-BE49-F238E27FC236}">
                <a16:creationId xmlns:a16="http://schemas.microsoft.com/office/drawing/2014/main" id="{20FF80EF-8A0B-8837-B21E-8505041D955F}"/>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7173534" y="5079210"/>
            <a:ext cx="1386781" cy="725509"/>
          </a:xfrm>
          <a:prstGeom prst="rect">
            <a:avLst/>
          </a:prstGeom>
        </p:spPr>
      </p:pic>
      <p:sp>
        <p:nvSpPr>
          <p:cNvPr id="8" name="Content Placeholder 7">
            <a:extLst>
              <a:ext uri="{FF2B5EF4-FFF2-40B4-BE49-F238E27FC236}">
                <a16:creationId xmlns:a16="http://schemas.microsoft.com/office/drawing/2014/main" id="{F97B2C6A-5C5A-FBC1-7447-004BA84A2935}"/>
              </a:ext>
            </a:extLst>
          </p:cNvPr>
          <p:cNvSpPr>
            <a:spLocks noGrp="1"/>
          </p:cNvSpPr>
          <p:nvPr>
            <p:ph sz="quarter" idx="18"/>
          </p:nvPr>
        </p:nvSpPr>
        <p:spPr>
          <a:xfrm>
            <a:off x="1417731" y="5985375"/>
            <a:ext cx="4990663" cy="374358"/>
          </a:xfrm>
        </p:spPr>
        <p:txBody>
          <a:bodyPr>
            <a:normAutofit lnSpcReduction="10000"/>
          </a:bodyPr>
          <a:lstStyle/>
          <a:p>
            <a:pPr marL="0" indent="0">
              <a:buNone/>
            </a:pPr>
            <a:r>
              <a:rPr lang="en-CA" sz="2000" b="1" dirty="0"/>
              <a:t>Illustration 2.28: </a:t>
            </a:r>
            <a:r>
              <a:rPr lang="en-CA" sz="2000" dirty="0"/>
              <a:t>Payment of salaries</a:t>
            </a:r>
          </a:p>
        </p:txBody>
      </p:sp>
      <p:sp>
        <p:nvSpPr>
          <p:cNvPr id="11" name="Content Placeholder 5">
            <a:extLst>
              <a:ext uri="{FF2B5EF4-FFF2-40B4-BE49-F238E27FC236}">
                <a16:creationId xmlns:a16="http://schemas.microsoft.com/office/drawing/2014/main" id="{2A143200-B9E8-1507-0061-6F4A5D1BDA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09332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Receipt of Cash for Services</a:t>
            </a:r>
            <a:endParaRPr lang="en-IN" dirty="0"/>
          </a:p>
        </p:txBody>
      </p:sp>
      <p:pic>
        <p:nvPicPr>
          <p:cNvPr id="13" name="Picture Placeholder 12" descr="An illustration presents the basic steps for receipt of cash for services provided for the following transaction: On October 31, Yazici Advertising receives Turkish Lira 10,000 in cash from Copa Company for advertising services performed in October. The five steps are Basic Analysis, Equation Analysis, Debit–Credit Analysis, Journal Entry, and Posting. The first step in the basic analysis is labeled as: The asset Cash increases Turkish Lira 10,000; the revenue account Service Revenue increases Turkish Lira 10,000. The equation analysis step begins with the accounting equation expressed as: Assets equals Liabilities plus Equity. Under the Assets section, Cash is displayed as an increase of 10,000, with a 10,000 increase under the Equity section labeled as Service Revenue. The debit credit analysis step indicates: Debits increase assets: debit Cash Turkish Lira 10,000. Credits increase revenues: credit Service Revenue Turkish Lira 10,000. The journal entry is presented in general journal form with the date as October 31. The debit part of the transaction is recorded in the account name, Cash, with a reference number 101, and an amount of 10,000 in the debit column. Just below slightly indented, Service Revenue is presented, with a reference number 400, and an amount of 10,000 in the credit column. Just below, slightly indented appears the description of the journal entry as: (Received cash for services performed). Finally, the Posting section presents the postings to the Cash account that are carried forward from previous postings, and the current posting is a 10,000 amount posted to the left side. The Service Revenue t-account displays a single posting on the right side at 10,000, with both postings dated October 31. ‘The journal page number '101, and 400' appears in the upper right corner of both the accounts respectively.’ An arrow points from the Debit analysis of the Debit-Credit Analysis step to the debit side of the Journal entry. Another arrow points from the Credit analysis of the Debit-Credit Analysis step to the credit side of the Journal entry.">
            <a:extLst>
              <a:ext uri="{FF2B5EF4-FFF2-40B4-BE49-F238E27FC236}">
                <a16:creationId xmlns:a16="http://schemas.microsoft.com/office/drawing/2014/main" id="{A5B26641-C217-68C7-D096-4F7A55ABFF3E}"/>
              </a:ext>
            </a:extLst>
          </p:cNvPr>
          <p:cNvPicPr>
            <a:picLocks noGrp="1" noChangeAspect="1"/>
          </p:cNvPicPr>
          <p:nvPr>
            <p:ph type="pic" sz="quarter" idx="17"/>
          </p:nvPr>
        </p:nvPicPr>
        <p:blipFill rotWithShape="1">
          <a:blip r:embed="rId2" cstate="print">
            <a:extLst>
              <a:ext uri="{28A0092B-C50C-407E-A947-70E740481C1C}">
                <a14:useLocalDpi xmlns:a14="http://schemas.microsoft.com/office/drawing/2010/main" val="0"/>
              </a:ext>
            </a:extLst>
          </a:blip>
          <a:stretch/>
        </p:blipFill>
        <p:spPr>
          <a:xfrm>
            <a:off x="1614462" y="1279180"/>
            <a:ext cx="5171700" cy="4655300"/>
          </a:xfrm>
          <a:prstGeom prst="rect">
            <a:avLst/>
          </a:prstGeom>
        </p:spPr>
      </p:pic>
      <p:pic>
        <p:nvPicPr>
          <p:cNvPr id="15" name="Picture Placeholder 14" descr="An illustrated presents a text that reads, Cash Flows, increase of 10,000, which is illustrated by an upward pointing arrow.">
            <a:extLst>
              <a:ext uri="{FF2B5EF4-FFF2-40B4-BE49-F238E27FC236}">
                <a16:creationId xmlns:a16="http://schemas.microsoft.com/office/drawing/2014/main" id="{719796AD-9785-2E3F-8A6A-C813DD5C7331}"/>
              </a:ext>
            </a:extLst>
          </p:cNvPr>
          <p:cNvPicPr>
            <a:picLocks noGrp="1" noChangeAspect="1"/>
          </p:cNvPicPr>
          <p:nvPr>
            <p:ph type="pic" sz="quarter" idx="22"/>
          </p:nvPr>
        </p:nvPicPr>
        <p:blipFill rotWithShape="1">
          <a:blip r:embed="rId3" cstate="print">
            <a:extLst>
              <a:ext uri="{28A0092B-C50C-407E-A947-70E740481C1C}">
                <a14:useLocalDpi xmlns:a14="http://schemas.microsoft.com/office/drawing/2010/main" val="0"/>
              </a:ext>
            </a:extLst>
          </a:blip>
          <a:stretch/>
        </p:blipFill>
        <p:spPr>
          <a:xfrm>
            <a:off x="6900322" y="4879826"/>
            <a:ext cx="1389955" cy="841289"/>
          </a:xfrm>
          <a:prstGeom prst="rect">
            <a:avLst/>
          </a:prstGeom>
        </p:spPr>
      </p:pic>
      <p:sp>
        <p:nvSpPr>
          <p:cNvPr id="7" name="Content Placeholder 6">
            <a:extLst>
              <a:ext uri="{FF2B5EF4-FFF2-40B4-BE49-F238E27FC236}">
                <a16:creationId xmlns:a16="http://schemas.microsoft.com/office/drawing/2014/main" id="{6FBCA153-3DB4-8503-3F77-A107063849BF}"/>
              </a:ext>
            </a:extLst>
          </p:cNvPr>
          <p:cNvSpPr>
            <a:spLocks noGrp="1"/>
          </p:cNvSpPr>
          <p:nvPr>
            <p:ph sz="quarter" idx="18"/>
          </p:nvPr>
        </p:nvSpPr>
        <p:spPr>
          <a:xfrm>
            <a:off x="1614462" y="5955334"/>
            <a:ext cx="6642572" cy="417583"/>
          </a:xfrm>
        </p:spPr>
        <p:txBody>
          <a:bodyPr>
            <a:normAutofit/>
          </a:bodyPr>
          <a:lstStyle/>
          <a:p>
            <a:pPr marL="0" indent="0">
              <a:buNone/>
            </a:pPr>
            <a:r>
              <a:rPr lang="en-CA" sz="2000" b="1" dirty="0"/>
              <a:t>Illustration 2.29: </a:t>
            </a:r>
            <a:r>
              <a:rPr lang="en-CA" sz="2000" dirty="0"/>
              <a:t>Receipt of cash for services provided</a:t>
            </a:r>
          </a:p>
        </p:txBody>
      </p:sp>
      <p:sp>
        <p:nvSpPr>
          <p:cNvPr id="10" name="Content Placeholder 5">
            <a:extLst>
              <a:ext uri="{FF2B5EF4-FFF2-40B4-BE49-F238E27FC236}">
                <a16:creationId xmlns:a16="http://schemas.microsoft.com/office/drawing/2014/main" id="{FB2310E9-95F6-4DFE-A792-1BACBDF29CF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3578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67B0-D787-9E5D-F4E0-0A526365BEF9}"/>
              </a:ext>
            </a:extLst>
          </p:cNvPr>
          <p:cNvSpPr>
            <a:spLocks noGrp="1"/>
          </p:cNvSpPr>
          <p:nvPr>
            <p:ph type="title"/>
          </p:nvPr>
        </p:nvSpPr>
        <p:spPr/>
        <p:txBody>
          <a:bodyPr/>
          <a:lstStyle/>
          <a:p>
            <a:r>
              <a:rPr lang="en-US" dirty="0"/>
              <a:t>What is more efficient way to record?</a:t>
            </a:r>
          </a:p>
        </p:txBody>
      </p:sp>
      <p:sp>
        <p:nvSpPr>
          <p:cNvPr id="3" name="Content Placeholder 2">
            <a:extLst>
              <a:ext uri="{FF2B5EF4-FFF2-40B4-BE49-F238E27FC236}">
                <a16:creationId xmlns:a16="http://schemas.microsoft.com/office/drawing/2014/main" id="{C0F9F809-8DD8-EA0D-2B97-F8176B851B51}"/>
              </a:ext>
            </a:extLst>
          </p:cNvPr>
          <p:cNvSpPr>
            <a:spLocks noGrp="1"/>
          </p:cNvSpPr>
          <p:nvPr>
            <p:ph sz="quarter" idx="12"/>
          </p:nvPr>
        </p:nvSpPr>
        <p:spPr/>
        <p:txBody>
          <a:bodyPr>
            <a:normAutofit fontScale="92500" lnSpcReduction="20000"/>
          </a:bodyPr>
          <a:lstStyle/>
          <a:p>
            <a:r>
              <a:rPr lang="en-US" dirty="0"/>
              <a:t>Luca </a:t>
            </a:r>
            <a:r>
              <a:rPr lang="en-US" dirty="0" err="1"/>
              <a:t>Pacioli</a:t>
            </a:r>
            <a:r>
              <a:rPr lang="en-US" dirty="0"/>
              <a:t> (1447 – 1517)</a:t>
            </a:r>
          </a:p>
          <a:p>
            <a:pPr lvl="1"/>
            <a:r>
              <a:rPr lang="en-US" dirty="0"/>
              <a:t>Italian mathematician</a:t>
            </a:r>
          </a:p>
          <a:p>
            <a:pPr lvl="1"/>
            <a:r>
              <a:rPr lang="en-US" dirty="0"/>
              <a:t>Father of double-entry bookkeeping</a:t>
            </a:r>
          </a:p>
          <a:p>
            <a:pPr lvl="1"/>
            <a:endParaRPr lang="en-US" dirty="0"/>
          </a:p>
          <a:p>
            <a:r>
              <a:rPr lang="en-US" dirty="0"/>
              <a:t>Why do this?</a:t>
            </a:r>
          </a:p>
          <a:p>
            <a:pPr lvl="1"/>
            <a:r>
              <a:rPr lang="en-US" dirty="0"/>
              <a:t>Look at tabular summary, each transaction affects at least two accounts</a:t>
            </a:r>
          </a:p>
          <a:p>
            <a:pPr lvl="1"/>
            <a:r>
              <a:rPr lang="en-US" dirty="0"/>
              <a:t>If </a:t>
            </a:r>
            <a:r>
              <a:rPr lang="en-US" dirty="0">
                <a:solidFill>
                  <a:srgbClr val="FF0000"/>
                </a:solidFill>
              </a:rPr>
              <a:t>accounts are on different side</a:t>
            </a:r>
            <a:r>
              <a:rPr lang="en-US" dirty="0"/>
              <a:t>, sum of both sides are same</a:t>
            </a:r>
          </a:p>
          <a:p>
            <a:pPr lvl="1"/>
            <a:r>
              <a:rPr lang="en-US" dirty="0"/>
              <a:t>If </a:t>
            </a:r>
            <a:r>
              <a:rPr lang="en-US" dirty="0">
                <a:solidFill>
                  <a:srgbClr val="FF0000"/>
                </a:solidFill>
              </a:rPr>
              <a:t>accounts are on same side</a:t>
            </a:r>
            <a:r>
              <a:rPr lang="en-US" dirty="0"/>
              <a:t>, then the sum of the affected accounts are 0. </a:t>
            </a:r>
          </a:p>
          <a:p>
            <a:pPr lvl="1"/>
            <a:r>
              <a:rPr lang="en-US" dirty="0"/>
              <a:t>There are + and – signs in same column, which makes calculation tedious. </a:t>
            </a:r>
          </a:p>
        </p:txBody>
      </p:sp>
      <p:sp>
        <p:nvSpPr>
          <p:cNvPr id="4" name="Content Placeholder 3">
            <a:extLst>
              <a:ext uri="{FF2B5EF4-FFF2-40B4-BE49-F238E27FC236}">
                <a16:creationId xmlns:a16="http://schemas.microsoft.com/office/drawing/2014/main" id="{ABCAABE3-7B3E-4FE6-BD9A-14AEAF90102E}"/>
              </a:ext>
            </a:extLst>
          </p:cNvPr>
          <p:cNvSpPr>
            <a:spLocks noGrp="1"/>
          </p:cNvSpPr>
          <p:nvPr>
            <p:ph sz="quarter" idx="25"/>
          </p:nvPr>
        </p:nvSpPr>
        <p:spPr/>
        <p:txBody>
          <a:bodyPr/>
          <a:lstStyle/>
          <a:p>
            <a:endParaRPr lang="en-US"/>
          </a:p>
        </p:txBody>
      </p:sp>
      <p:pic>
        <p:nvPicPr>
          <p:cNvPr id="5" name="Picture 14" descr="Related image">
            <a:extLst>
              <a:ext uri="{FF2B5EF4-FFF2-40B4-BE49-F238E27FC236}">
                <a16:creationId xmlns:a16="http://schemas.microsoft.com/office/drawing/2014/main" id="{879DD4B2-2AD5-D32D-E648-B0EA2A416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2775" y="1085722"/>
            <a:ext cx="2462686" cy="2041792"/>
          </a:xfrm>
          <a:prstGeom prst="roundRect">
            <a:avLst>
              <a:gd name="adj" fmla="val 85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70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1077-3ECB-F9C5-16D7-54A26137D44B}"/>
              </a:ext>
            </a:extLst>
          </p:cNvPr>
          <p:cNvSpPr>
            <a:spLocks noGrp="1"/>
          </p:cNvSpPr>
          <p:nvPr>
            <p:ph type="title"/>
          </p:nvPr>
        </p:nvSpPr>
        <p:spPr/>
        <p:txBody>
          <a:bodyPr>
            <a:noAutofit/>
          </a:bodyPr>
          <a:lstStyle/>
          <a:p>
            <a:r>
              <a:rPr lang="en-GB" dirty="0"/>
              <a:t>Summary Illustration of Journalizing and Posting</a:t>
            </a:r>
            <a:endParaRPr lang="en-IN" dirty="0"/>
          </a:p>
        </p:txBody>
      </p:sp>
      <p:sp>
        <p:nvSpPr>
          <p:cNvPr id="4" name="Content Placeholder 3">
            <a:extLst>
              <a:ext uri="{FF2B5EF4-FFF2-40B4-BE49-F238E27FC236}">
                <a16:creationId xmlns:a16="http://schemas.microsoft.com/office/drawing/2014/main" id="{022E6810-7DC4-5785-5668-E2EEDA157510}"/>
              </a:ext>
            </a:extLst>
          </p:cNvPr>
          <p:cNvSpPr>
            <a:spLocks noGrp="1"/>
          </p:cNvSpPr>
          <p:nvPr>
            <p:ph sz="quarter" idx="12"/>
          </p:nvPr>
        </p:nvSpPr>
        <p:spPr>
          <a:xfrm>
            <a:off x="513863" y="1668342"/>
            <a:ext cx="2975296" cy="1325870"/>
          </a:xfrm>
        </p:spPr>
        <p:txBody>
          <a:bodyPr>
            <a:normAutofit/>
          </a:bodyPr>
          <a:lstStyle/>
          <a:p>
            <a:pPr marL="0" indent="0">
              <a:buNone/>
            </a:pPr>
            <a:r>
              <a:rPr lang="en-CA" sz="2000" b="1" dirty="0"/>
              <a:t>Illustration 2.30: </a:t>
            </a:r>
            <a:r>
              <a:rPr lang="en-CA" sz="2000" dirty="0"/>
              <a:t>General journal entries</a:t>
            </a:r>
          </a:p>
        </p:txBody>
      </p:sp>
      <p:pic>
        <p:nvPicPr>
          <p:cNvPr id="14" name="Picture Placeholder 13" descr="An illustration of nine transactions presented in the general journal format. This illustration presents a label at the top with the label, General Journal, centered and the label Page J 1 appears on the top right corner. The next line presents five column headings of the journal as Date, Account Titles and Explanation, Reference, Debit, and Credit. Immediately under the Date column label, 2025 is displayed followed by October 1. The debit part of the first transaction is recorded by presenting the account name, Cash, adjacent to the date in the next column and its amount of 10,000 in the debit column with a reference number of 101. The second part of the transaction is illustrated by presenting the credit account name, Share Capital-Ordinary, slightly indented on the next line with its 10,000 amount in the credit column with a reference number of 311. Just below the Share Capital-Ordinary account name and slightly indented appears the description of the journal entry as: Issued shares for cash.The date of the second transaction is displayed as October 1. The debit part of the transaction is recorded by presenting the account name, Equipment, adjacent to the date in the next column and its amount of 5,000 in the debit column with a reference number of 157. The second part of the transaction is illustrated by presenting the credit account name, Notes Payable, slightly indented on the next line with its 5,000 amount in the credit column with a reference number of 200. Just below the Notes Payable account name and slightly indented appears the description of the journal entry as: Issued 3-month, 12% note for office equipment.The date of the third transaction is displayed as October 2. The debit part of the transaction is recorded by presenting the account name, Cash, adjacent to the date in the next column and its amount of 1,200 in the debit column with a reference number of 101. The second part of the transaction is illustrated by presenting the credit account name, Unearned Service Revenue, slightly indented on the next line with its 1,200 amount in the credit column with a reference number of 209. Just below the Unearned Service Revenue account name and slightly indented appears the description of the journal entry as: Received cash from R. Knox for future services.The date of the fourth transaction is displayed as October 3. The debit part of the transaction is recorded by presenting the account name, Rent Expense, adjacent to the date in the next column and its amount of 900 in the debit column with a reference number of 729. The second part of the transaction is illustrated by presenting the credit account name, Cash, slightly indented on the next line with its 900 amount in the credit column with a reference number of 101. Just below the Cash account name and slightly indented appears the description of the journal entry as: Paid October rent.The date of the fifth transaction is displayed as October 4. The debit part of the transaction is recorded by presenting the account name, Prepaid Insurance, adjacent to the date in the next column and its amount of 600 in the debit column with a reference number of 130. The second part of the transaction is illustrated by presenting the credit account name, Cash, slightly indented on the next line with its 600 amount in the credit column with a reference number of 101. Just below the Cash account name and slightly indented appears the description of the journal entry as: Paid one-year policy; effective date October 1.The date of the sixth transaction is displayed as October 5. The debit part of the transaction is recorded by presenting the account name, Supplies, adjacent to the date in the next column and its amount of 2,500 in the debit column with a reference number of 126. The second part of the transaction is illustrated by presenting the credit account name, Accounts Payable, slightly indented on the next line with its 2,500 amount in the credit column with a reference number of 201. Just below the Accounts Payable account name and slightly indented appears the description of the journal entry as: Purchased supplies on account from Aero Supply.The date of the seventh transaction is displayed as October 20. The debit part of the transaction is recorded by presenting the account name, Dividends, adjacent to the date in the next column and its amount of 500 in the debit column with a reference number of 332. The second part of the transaction is illustrated by presenting the credit account name, Cash, slightly indented on the next line with its 500 amount in the credit column with a reference number of 101. Just below the Cash account name and slightly indented appears the description of the journal entry as: Declared and paid a cash dividend.The date of the eight transaction is displayed as October 26. The debit part of the transaction is recorded by presenting the account name, Salaries and Wages Expense, adjacent to the date in the next column and its amount of 4,000 in the debit column with a reference number of 726. The second part of the transaction is illustrated by presenting the credit account name, Cash, slightly indented on the next line with its 4,000 amount in the credit column with a reference number of 101. Just below the Cash account name and slightly indented appears the description of the journal entry as: Paid salaries to date.The date of the ninth transaction is displayed as October 31. The debit part of the transaction is recorded by presenting the account name, Cash, adjacent to the date in the next column and its amount of 10,000 in the debit column with a reference number of 101. The second part of the transaction is illustrated by presenting the debit account name, Service Revenue, on the next line with its 10,000 amount in the debit column with a reference number of 400. Just below the Service Revenue account name and slightly indented appears the description of the journal entry as: Received cash for services performed.">
            <a:extLst>
              <a:ext uri="{FF2B5EF4-FFF2-40B4-BE49-F238E27FC236}">
                <a16:creationId xmlns:a16="http://schemas.microsoft.com/office/drawing/2014/main" id="{65AEFC72-C513-DEFF-B1F2-4DC39745ED69}"/>
              </a:ext>
            </a:extLst>
          </p:cNvPr>
          <p:cNvPicPr>
            <a:picLocks noGrp="1" noChangeAspect="1"/>
          </p:cNvPicPr>
          <p:nvPr>
            <p:ph type="pic" sz="quarter" idx="17"/>
          </p:nvPr>
        </p:nvPicPr>
        <p:blipFill rotWithShape="1">
          <a:blip r:embed="rId3"/>
          <a:stretch/>
        </p:blipFill>
        <p:spPr>
          <a:xfrm>
            <a:off x="4173494" y="1074606"/>
            <a:ext cx="4681746" cy="5213232"/>
          </a:xfrm>
          <a:prstGeom prst="rect">
            <a:avLst/>
          </a:prstGeom>
        </p:spPr>
      </p:pic>
      <p:sp>
        <p:nvSpPr>
          <p:cNvPr id="10" name="Content Placeholder 5">
            <a:extLst>
              <a:ext uri="{FF2B5EF4-FFF2-40B4-BE49-F238E27FC236}">
                <a16:creationId xmlns:a16="http://schemas.microsoft.com/office/drawing/2014/main" id="{25D7C1D1-7AA9-A975-C857-F2BBCC05511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103553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90B1-3151-3824-7321-3C564288615E}"/>
              </a:ext>
            </a:extLst>
          </p:cNvPr>
          <p:cNvSpPr>
            <a:spLocks noGrp="1"/>
          </p:cNvSpPr>
          <p:nvPr>
            <p:ph type="title"/>
          </p:nvPr>
        </p:nvSpPr>
        <p:spPr/>
        <p:txBody>
          <a:bodyPr>
            <a:noAutofit/>
          </a:bodyPr>
          <a:lstStyle/>
          <a:p>
            <a:r>
              <a:rPr lang="en-GB" dirty="0"/>
              <a:t>Summary Illustration of General Ledger</a:t>
            </a:r>
            <a:endParaRPr lang="en-IN" dirty="0"/>
          </a:p>
        </p:txBody>
      </p:sp>
      <p:sp>
        <p:nvSpPr>
          <p:cNvPr id="4" name="Content Placeholder 3">
            <a:extLst>
              <a:ext uri="{FF2B5EF4-FFF2-40B4-BE49-F238E27FC236}">
                <a16:creationId xmlns:a16="http://schemas.microsoft.com/office/drawing/2014/main" id="{B1DC6D13-D2DB-696C-C08A-054C58158B94}"/>
              </a:ext>
            </a:extLst>
          </p:cNvPr>
          <p:cNvSpPr>
            <a:spLocks noGrp="1"/>
          </p:cNvSpPr>
          <p:nvPr>
            <p:ph sz="quarter" idx="12"/>
          </p:nvPr>
        </p:nvSpPr>
        <p:spPr>
          <a:xfrm>
            <a:off x="513863" y="1760726"/>
            <a:ext cx="2457937" cy="970442"/>
          </a:xfrm>
        </p:spPr>
        <p:txBody>
          <a:bodyPr>
            <a:normAutofit/>
          </a:bodyPr>
          <a:lstStyle/>
          <a:p>
            <a:pPr marL="0" indent="0">
              <a:buNone/>
            </a:pPr>
            <a:r>
              <a:rPr lang="en-CA" sz="2000" b="1" dirty="0"/>
              <a:t>Illustration 2.31: </a:t>
            </a:r>
            <a:r>
              <a:rPr lang="en-CA" sz="2000" dirty="0"/>
              <a:t>General ledger</a:t>
            </a:r>
          </a:p>
        </p:txBody>
      </p:sp>
      <p:pic>
        <p:nvPicPr>
          <p:cNvPr id="14" name="Picture Placeholder 13" descr="An illustration presents a summary of twelve general ledgers. General ledger 1: Illustration of the general journal format is presented. This illustration presents a label at the top with the label, Cash, centered. The next line presents six column headings of the journal as Date, Explanation, Reference, Debit, Credit, and Balance. Immediately under the Date column label, 2025 is presented. The first transaction dated, October 1, with reference number J 1, is recorded in an amount of 10,000 in the debit column and 10,000 in the balance column. The second transaction dated, October 2, with reference number J 1, is recorded in an amount of 1,200 in the debit column and 11,200 in the balance column. The third transaction dated, October 3, with reference number J 1, is recorded in an amount of 900 in the credit column and 10,300 in the balance column. The fourth transaction dated, October 4, with reference number J 1, is recorded in an amount of 600 in the credit column and 9,700 in the balance column. The fifth transaction dated, October 20, with reference number J 1, is recorded in an amount of 500 in the credit column and 9,200 in the balance column. The sixth transaction dated, October 26, with reference number J 1, is recorded in an amount of 4,000 in the credit column and 5,200 in the balance column. The seventh transaction dated, October 31, with reference number J 1, is recorded in an amount of 10,000 in the debit column and 15,200 (highlighted) in the balance column. ‘The journal page number '101' appears in the upper right corner.’ General ledger 2: Illustration of the general journal format is presented. This illustration presents a label at the top with the label, Supplies, centered. The next line presents six column headings of the journal as Date, Explanation, Reference, Debit, Credit, and Balance. Immediately under the Date column label, 2025 is presented. One transaction dated, October 5, with reference number J 1, is recorded in an amount of 2,500 in the debit column and 2,500 (highlighted) in the balance column. ‘The journal page number '126' appears in the upper right corner.’ General ledger 3: Illustration of the general journal format is presented. This illustration presents a label at the top with the label, Prepaid Insurance, centered. The next line presents six column headings of the journal as Date, Explanation, Reference, Debit, Credit, and Balance. Immediately under the Date column label, 2025 is presented. One transaction dated, October 4, with reference number J 1, is recorded in an amount of 600 in the debit column and 600 (highlighted) in the balance column. ‘The journal page number '130' appears in the upper right corner.’ General ledger 4: Illustration of the general journal format is presented. This illustration presents a label at the top with the label, Equipment, centered. The next line presents six column headings of the journal as Date, Explanation, Reference, Debit, Credit, and Balance. Immediately under the Date column label, 2025 is presented. One transaction dated, October 1, with reference number J 1, is recorded in an amount of 5,000 in the debit column and 5,000 (highlighted) in the balance column. ‘The journal page number '157' appears in the upper right corner.’ General ledger 5: Illustration of the general journal format is presented. This illustration presents a label at the top with the label, Notes Payable, centered. The next line presents six column headings of the journal as Date, Explanation, Reference, Debit, Credit, and Balance. Immediately under the Date column label, 2025 is presented. One transaction dated, October 1, with reference number J 1, is recorded in an amount of 5,000 in the credit column and 5,000 (highlighted) in the balance column. ‘The journal page number '200' appears in the upper right corner.’ General ledger 6: Illustration of the general journal format is presented. This illustration presents a label at the top with the label, Accounts Payable, centered. The next line presents six column headings of the journal as Date, Explanation, Reference, Debit, Credit, and Balance. Immediately under the Date column label, 2025 is presented. One transaction dated, October 5, with reference number J 1, is recorded in an amount of 2,500 in the credit column and 2,500 (highlighted) in the balance column. ‘The journal page number '201' appears in the upper right corner.’ General ledger 7: Illustration of the general journal format is presented. This illustration presents a label at the top with the label, Unearned Service Revenue, centered. The next line presents six column headings of the journal as Date, Explanation, Reference, Debit, Credit, and Balance. Immediately under the Date column label, 2025 is presented. One transaction dated, October 2, with reference number J 1, is recorded in an amount of 1,200 in the credit column and 1,200 (highlighted) in the balance column. ‘The journal page number '209' appears in the upper right corner.’ General ledger 8: Illustration of the general journal format is presented. This illustration presents a label at the top with the label, Share Capital-Ordinary, centered. The next line presents six column headings of the journal as Date, Explanation, Reference, Debit, Credit, and Balance. Immediately under the Date column label, 2025 is presented. One transaction dated, October 1, with reference number J 1, is recorded in an amount of 10,000 in the credit column and 10,000 (highlighted) in the balance column. ‘The journal page number '311' appears in the upper right corner.’ General ledger 9: Illustration of the general journal format is presented. This illustration presents a label at the top with the label, Dividends, centered. The next line presents six column headings of the journal as Date, Explanation, Reference, Debit, Credit, and Balance. Immediately under the Date column label, 2025 is presented. One transaction dated, October 20, with reference number J 1, is recorded in an amount of 500 in the debit column and 500 (highlighted) in the balance column. ‘The journal page number '332' appears in the upper right corner.’ General ledger 10: Illustration of the general journal format is presented. This illustration presents a label at the top with the label, Service Revenue, centered. The next line presents six column headings of the journal as Date, Explanation, Reference, Debit, Credit, and Balance. Immediately under the Date column label, 2025 is presented. One transaction dated, October 31, with reference number J 1, is recorded in an amount of 10,000 in the credit column and 10,000 (highlighted) in the balance column. ‘The journal page number '400' appears in the upper right corner.’ General ledger 11: Illustration of the general journal format is presented. This illustration presents a label at the top with the label, Salaries and Wages Expense, centered. The next line presents six column headings of the journal as Date, Explanation, Reference, Debit, Credit, and Balance. Immediately under the Date column label, 2025 is presented. One transaction dated, October 26, with reference number J 1, is recorded in an amount of 4,000 in the debit column and 4,000 (highlighted) in the balance column. ‘The journal page number '726' appears in the upper right corner.’ General ledger 12: Illustration of the general journal format is presented. This illustration presents a label at the top with the label, Rent Expense, centered. The next line presents six column headings of the journal as Date, Explanation, Reference, Debit, Credit, and Balance. Immediately under the Date column label, 2025 is presented. One transaction dated, October 3, with reference number J 1, is recorded in an amount of 900 in the debit column and 900 (highlighted) in the balance column. ‘The journal page number '729' appears in the upper right corner.’">
            <a:extLst>
              <a:ext uri="{FF2B5EF4-FFF2-40B4-BE49-F238E27FC236}">
                <a16:creationId xmlns:a16="http://schemas.microsoft.com/office/drawing/2014/main" id="{20773D31-F47F-DCE0-9502-A3E3BC9BC096}"/>
              </a:ext>
            </a:extLst>
          </p:cNvPr>
          <p:cNvPicPr>
            <a:picLocks noGrp="1" noChangeAspect="1"/>
          </p:cNvPicPr>
          <p:nvPr>
            <p:ph type="pic" sz="quarter" idx="17"/>
          </p:nvPr>
        </p:nvPicPr>
        <p:blipFill rotWithShape="1">
          <a:blip r:embed="rId3"/>
          <a:stretch/>
        </p:blipFill>
        <p:spPr>
          <a:xfrm>
            <a:off x="2621412" y="1191130"/>
            <a:ext cx="6008242" cy="5021009"/>
          </a:xfrm>
          <a:prstGeom prst="rect">
            <a:avLst/>
          </a:prstGeom>
        </p:spPr>
      </p:pic>
      <p:sp>
        <p:nvSpPr>
          <p:cNvPr id="12" name="Content Placeholder 5">
            <a:extLst>
              <a:ext uri="{FF2B5EF4-FFF2-40B4-BE49-F238E27FC236}">
                <a16:creationId xmlns:a16="http://schemas.microsoft.com/office/drawing/2014/main" id="{6F376D78-AB1E-9FB7-9A62-1556FF3A5FF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29087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DO IT! 3: Posting</a:t>
            </a:r>
          </a:p>
        </p:txBody>
      </p:sp>
      <p:sp>
        <p:nvSpPr>
          <p:cNvPr id="2" name="Content Placeholder 1">
            <a:extLst>
              <a:ext uri="{FF2B5EF4-FFF2-40B4-BE49-F238E27FC236}">
                <a16:creationId xmlns:a16="http://schemas.microsoft.com/office/drawing/2014/main" id="{DC216EB6-3AA4-4B8B-EF01-789D68122F25}"/>
              </a:ext>
            </a:extLst>
          </p:cNvPr>
          <p:cNvSpPr>
            <a:spLocks noGrp="1"/>
          </p:cNvSpPr>
          <p:nvPr>
            <p:ph sz="quarter" idx="10"/>
          </p:nvPr>
        </p:nvSpPr>
        <p:spPr>
          <a:xfrm>
            <a:off x="514350" y="1595353"/>
            <a:ext cx="8115300" cy="849312"/>
          </a:xfrm>
        </p:spPr>
        <p:txBody>
          <a:bodyPr>
            <a:normAutofit/>
          </a:bodyPr>
          <a:lstStyle/>
          <a:p>
            <a:pPr marL="0" indent="0">
              <a:lnSpc>
                <a:spcPct val="100000"/>
              </a:lnSpc>
              <a:buNone/>
            </a:pPr>
            <a:r>
              <a:rPr lang="en-US" sz="2400" b="0" i="0" u="none" strike="noStrike" baseline="0" dirty="0"/>
              <a:t>Como </a:t>
            </a:r>
            <a:r>
              <a:rPr lang="en-US" sz="2400" b="0" i="0" u="none" strike="noStrike" baseline="0" dirty="0" err="1"/>
              <a:t>SpA</a:t>
            </a:r>
            <a:r>
              <a:rPr lang="en-US" sz="2400" b="0" i="0" u="none" strike="noStrike" baseline="0" dirty="0"/>
              <a:t> recorded the following transactions in a general journal during the month of March:</a:t>
            </a:r>
          </a:p>
        </p:txBody>
      </p:sp>
      <p:pic>
        <p:nvPicPr>
          <p:cNvPr id="6" name="Table Placeholder 5" descr="Three journal entries are presented in general journal form. The first transaction is dated March 4. The debit part is recorded by presenting the account name, Cash, with its amount of 2,280 in the debit column. The second part of the transaction is illustrated by presenting the credit account name, Service Revenue, slightly indented on the next line with its amount of 2,280 in the credit column.The second transaction is dated March 15. The debit part is recorded by presenting the account name, Salaries and Wages Expense, with its amount of 400 in the debit column. The second part of the transaction is illustrated by presenting the credit account name, Cash, slightly indented on the next line with its amount of 400 in the credit column.The third transaction is dated March 19. The debit part is recorded by presenting the account name, Utilities Expense, with its amount of 92 in the debit column. The second part of the transaction is illustrated by presenting the credit account name, Cash, slightly indented on the next line with its amount of 92 in the credit column. ">
            <a:extLst>
              <a:ext uri="{FF2B5EF4-FFF2-40B4-BE49-F238E27FC236}">
                <a16:creationId xmlns:a16="http://schemas.microsoft.com/office/drawing/2014/main" id="{FF5ECDF2-BF86-34FA-12D3-B9716F07B986}"/>
              </a:ext>
            </a:extLst>
          </p:cNvPr>
          <p:cNvPicPr>
            <a:picLocks noGrp="1" noChangeAspect="1"/>
          </p:cNvPicPr>
          <p:nvPr>
            <p:ph type="tbl" sz="quarter" idx="13"/>
          </p:nvPr>
        </p:nvPicPr>
        <p:blipFill>
          <a:blip r:embed="rId2"/>
          <a:stretch>
            <a:fillRect/>
          </a:stretch>
        </p:blipFill>
        <p:spPr>
          <a:xfrm>
            <a:off x="558980" y="2592944"/>
            <a:ext cx="8175445" cy="1481456"/>
          </a:xfrm>
          <a:prstGeom prst="rect">
            <a:avLst/>
          </a:prstGeom>
        </p:spPr>
      </p:pic>
      <p:sp>
        <p:nvSpPr>
          <p:cNvPr id="7" name="Content Placeholder 6">
            <a:extLst>
              <a:ext uri="{FF2B5EF4-FFF2-40B4-BE49-F238E27FC236}">
                <a16:creationId xmlns:a16="http://schemas.microsoft.com/office/drawing/2014/main" id="{439E301D-B352-62CE-EB36-52C46763EC75}"/>
              </a:ext>
            </a:extLst>
          </p:cNvPr>
          <p:cNvSpPr>
            <a:spLocks noGrp="1"/>
          </p:cNvSpPr>
          <p:nvPr>
            <p:ph sz="quarter" idx="11"/>
          </p:nvPr>
        </p:nvSpPr>
        <p:spPr>
          <a:xfrm>
            <a:off x="514350" y="4199666"/>
            <a:ext cx="7980721" cy="1202512"/>
          </a:xfrm>
        </p:spPr>
        <p:txBody>
          <a:bodyPr>
            <a:normAutofit/>
          </a:bodyPr>
          <a:lstStyle/>
          <a:p>
            <a:pPr marL="0" indent="0">
              <a:lnSpc>
                <a:spcPct val="100000"/>
              </a:lnSpc>
              <a:buNone/>
            </a:pPr>
            <a:r>
              <a:rPr lang="en-US" sz="2400" dirty="0"/>
              <a:t>Post these entries to the Cash account of the general ledger to determine the ending balance in cash. The beginning balance in Cash on March 1 was €600.</a:t>
            </a:r>
          </a:p>
        </p:txBody>
      </p:sp>
      <p:sp>
        <p:nvSpPr>
          <p:cNvPr id="17" name="Content Placeholder 5">
            <a:extLst>
              <a:ext uri="{FF2B5EF4-FFF2-40B4-BE49-F238E27FC236}">
                <a16:creationId xmlns:a16="http://schemas.microsoft.com/office/drawing/2014/main" id="{B64CCEDD-EB48-89F1-1B6A-C71C25B6FD4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39529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DO IT! 3: Posting – Solution </a:t>
            </a:r>
            <a:endParaRPr lang="en-IN" dirty="0"/>
          </a:p>
        </p:txBody>
      </p:sp>
      <p:pic>
        <p:nvPicPr>
          <p:cNvPr id="4" name="Table Placeholder 3" descr="An illustration presents a posting to a t-account. The account name is presented on top of the T as Cash. The left side presents three amounts. The first is the balance dated March 1 in the amount of 600. Just below is a transaction dated March 4 with the 2,280 posting amount immediately below the 600 balance. Just below is a transaction balance dated March 31 with the 2,388 posting amount immediately below the 2,280 balance. The right side presents two amounts. The first is the transaction dated March 15 in the amount of 400. Just below is a transaction dated March 19 with the 92 posting amount immediately below the 400 balance.">
            <a:extLst>
              <a:ext uri="{FF2B5EF4-FFF2-40B4-BE49-F238E27FC236}">
                <a16:creationId xmlns:a16="http://schemas.microsoft.com/office/drawing/2014/main" id="{57E6A7C8-ADD0-72BA-09C5-AD5FA208463F}"/>
              </a:ext>
            </a:extLst>
          </p:cNvPr>
          <p:cNvPicPr>
            <a:picLocks noGrp="1" noChangeAspect="1"/>
          </p:cNvPicPr>
          <p:nvPr>
            <p:ph type="tbl" sz="quarter" idx="13"/>
          </p:nvPr>
        </p:nvPicPr>
        <p:blipFill>
          <a:blip r:embed="rId2">
            <a:extLst>
              <a:ext uri="{28A0092B-C50C-407E-A947-70E740481C1C}">
                <a14:useLocalDpi xmlns:a14="http://schemas.microsoft.com/office/drawing/2010/main" val="0"/>
              </a:ext>
            </a:extLst>
          </a:blip>
          <a:stretch>
            <a:fillRect/>
          </a:stretch>
        </p:blipFill>
        <p:spPr>
          <a:xfrm>
            <a:off x="1861681" y="2730464"/>
            <a:ext cx="5420638" cy="1397072"/>
          </a:xfrm>
          <a:prstGeom prst="rect">
            <a:avLst/>
          </a:prstGeom>
        </p:spPr>
      </p:pic>
      <p:sp>
        <p:nvSpPr>
          <p:cNvPr id="7" name="Content Placeholder 5">
            <a:extLst>
              <a:ext uri="{FF2B5EF4-FFF2-40B4-BE49-F238E27FC236}">
                <a16:creationId xmlns:a16="http://schemas.microsoft.com/office/drawing/2014/main" id="{E17F2B13-3C01-23AF-B21D-6C314AE3190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845832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733E-17FC-6FE9-E1C1-BFF857A03483}"/>
              </a:ext>
            </a:extLst>
          </p:cNvPr>
          <p:cNvSpPr>
            <a:spLocks noGrp="1"/>
          </p:cNvSpPr>
          <p:nvPr>
            <p:ph type="title"/>
          </p:nvPr>
        </p:nvSpPr>
        <p:spPr/>
        <p:txBody>
          <a:bodyPr/>
          <a:lstStyle/>
          <a:p>
            <a:r>
              <a:rPr lang="en-US" dirty="0"/>
              <a:t>Recap of Monday</a:t>
            </a:r>
          </a:p>
        </p:txBody>
      </p:sp>
      <p:sp>
        <p:nvSpPr>
          <p:cNvPr id="3" name="Content Placeholder 2">
            <a:extLst>
              <a:ext uri="{FF2B5EF4-FFF2-40B4-BE49-F238E27FC236}">
                <a16:creationId xmlns:a16="http://schemas.microsoft.com/office/drawing/2014/main" id="{5D165FCF-1E38-F6BE-AEDA-FF7670424194}"/>
              </a:ext>
            </a:extLst>
          </p:cNvPr>
          <p:cNvSpPr>
            <a:spLocks noGrp="1"/>
          </p:cNvSpPr>
          <p:nvPr>
            <p:ph sz="quarter" idx="12"/>
          </p:nvPr>
        </p:nvSpPr>
        <p:spPr/>
        <p:txBody>
          <a:bodyPr>
            <a:normAutofit lnSpcReduction="10000"/>
          </a:bodyPr>
          <a:lstStyle/>
          <a:p>
            <a:r>
              <a:rPr lang="en-US" dirty="0"/>
              <a:t>Learned how to make journal entries from economic transactions</a:t>
            </a:r>
          </a:p>
          <a:p>
            <a:pPr marL="0" indent="0">
              <a:buNone/>
            </a:pPr>
            <a:endParaRPr lang="en-US" dirty="0"/>
          </a:p>
          <a:p>
            <a:pPr marL="0" indent="0">
              <a:buNone/>
            </a:pPr>
            <a:r>
              <a:rPr lang="en-US" dirty="0"/>
              <a:t>Cash       15,000</a:t>
            </a:r>
          </a:p>
          <a:p>
            <a:pPr marL="0" indent="0">
              <a:buNone/>
            </a:pPr>
            <a:r>
              <a:rPr lang="en-US" dirty="0"/>
              <a:t>        C.C.             15000</a:t>
            </a:r>
          </a:p>
          <a:p>
            <a:pPr marL="0" indent="0">
              <a:buNone/>
            </a:pPr>
            <a:endParaRPr lang="en-US" dirty="0"/>
          </a:p>
          <a:p>
            <a:r>
              <a:rPr lang="en-US" dirty="0"/>
              <a:t>Also discussed how to post to ledger</a:t>
            </a:r>
          </a:p>
          <a:p>
            <a:pPr marL="0" indent="0">
              <a:buNone/>
            </a:pPr>
            <a:endParaRPr lang="en-US" dirty="0"/>
          </a:p>
          <a:p>
            <a:pPr marL="0" indent="0">
              <a:buNone/>
            </a:pPr>
            <a:endParaRPr lang="en-US" dirty="0"/>
          </a:p>
          <a:p>
            <a:pPr marL="0" indent="0">
              <a:buNone/>
            </a:pPr>
            <a:r>
              <a:rPr lang="en-US" dirty="0"/>
              <a:t>    </a:t>
            </a:r>
          </a:p>
        </p:txBody>
      </p:sp>
      <p:pic>
        <p:nvPicPr>
          <p:cNvPr id="10" name="Content Placeholder 9" descr="A white rectangular object with black text&#10;&#10;Description automatically generated">
            <a:extLst>
              <a:ext uri="{FF2B5EF4-FFF2-40B4-BE49-F238E27FC236}">
                <a16:creationId xmlns:a16="http://schemas.microsoft.com/office/drawing/2014/main" id="{F2F81D92-5B9E-D9F6-B5FE-B66F22F6E414}"/>
              </a:ext>
            </a:extLst>
          </p:cNvPr>
          <p:cNvPicPr>
            <a:picLocks noGrp="1" noChangeAspect="1"/>
          </p:cNvPicPr>
          <p:nvPr>
            <p:ph sz="quarter" idx="25"/>
          </p:nvPr>
        </p:nvPicPr>
        <p:blipFill>
          <a:blip r:embed="rId3"/>
          <a:stretch>
            <a:fillRect/>
          </a:stretch>
        </p:blipFill>
        <p:spPr>
          <a:xfrm>
            <a:off x="837246" y="4546646"/>
            <a:ext cx="2948373" cy="1307743"/>
          </a:xfrm>
        </p:spPr>
      </p:pic>
      <p:pic>
        <p:nvPicPr>
          <p:cNvPr id="14" name="Picture 13" descr="A white rectangular object with black text&#10;&#10;Description automatically generated">
            <a:extLst>
              <a:ext uri="{FF2B5EF4-FFF2-40B4-BE49-F238E27FC236}">
                <a16:creationId xmlns:a16="http://schemas.microsoft.com/office/drawing/2014/main" id="{988837B6-42E2-A317-9FB3-6767DF5E9FD2}"/>
              </a:ext>
            </a:extLst>
          </p:cNvPr>
          <p:cNvPicPr>
            <a:picLocks noChangeAspect="1"/>
          </p:cNvPicPr>
          <p:nvPr/>
        </p:nvPicPr>
        <p:blipFill>
          <a:blip r:embed="rId4"/>
          <a:stretch>
            <a:fillRect/>
          </a:stretch>
        </p:blipFill>
        <p:spPr>
          <a:xfrm>
            <a:off x="4378867" y="4502042"/>
            <a:ext cx="2768054" cy="1307742"/>
          </a:xfrm>
          <a:prstGeom prst="rect">
            <a:avLst/>
          </a:prstGeom>
        </p:spPr>
      </p:pic>
      <p:cxnSp>
        <p:nvCxnSpPr>
          <p:cNvPr id="16" name="Straight Arrow Connector 15">
            <a:extLst>
              <a:ext uri="{FF2B5EF4-FFF2-40B4-BE49-F238E27FC236}">
                <a16:creationId xmlns:a16="http://schemas.microsoft.com/office/drawing/2014/main" id="{A6155C5C-30CA-65E3-3BD5-B6528AB38268}"/>
              </a:ext>
            </a:extLst>
          </p:cNvPr>
          <p:cNvCxnSpPr/>
          <p:nvPr/>
        </p:nvCxnSpPr>
        <p:spPr>
          <a:xfrm flipH="1">
            <a:off x="1818042" y="3076687"/>
            <a:ext cx="580913" cy="187183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8127DB-7D99-C949-2472-7B15660C7F48}"/>
              </a:ext>
            </a:extLst>
          </p:cNvPr>
          <p:cNvCxnSpPr>
            <a:cxnSpLocks/>
          </p:cNvCxnSpPr>
          <p:nvPr/>
        </p:nvCxnSpPr>
        <p:spPr>
          <a:xfrm>
            <a:off x="3703135" y="3429000"/>
            <a:ext cx="2731119" cy="151951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42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6C14-4E28-2E2F-E549-D1E68778CD44}"/>
              </a:ext>
            </a:extLst>
          </p:cNvPr>
          <p:cNvSpPr>
            <a:spLocks noGrp="1"/>
          </p:cNvSpPr>
          <p:nvPr>
            <p:ph type="title"/>
          </p:nvPr>
        </p:nvSpPr>
        <p:spPr>
          <a:xfrm>
            <a:off x="514353" y="460255"/>
            <a:ext cx="8115301" cy="849312"/>
          </a:xfrm>
        </p:spPr>
        <p:txBody>
          <a:bodyPr/>
          <a:lstStyle/>
          <a:p>
            <a:r>
              <a:rPr lang="en-GB" dirty="0"/>
              <a:t>Summary of Debit/Credit Rules </a:t>
            </a:r>
            <a:endParaRPr lang="en-IN" dirty="0"/>
          </a:p>
        </p:txBody>
      </p:sp>
      <p:sp>
        <p:nvSpPr>
          <p:cNvPr id="12" name="Content Placeholder 5">
            <a:extLst>
              <a:ext uri="{FF2B5EF4-FFF2-40B4-BE49-F238E27FC236}">
                <a16:creationId xmlns:a16="http://schemas.microsoft.com/office/drawing/2014/main" id="{2784F832-04BC-B509-44FD-783E3DE14AF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6" name="TextBox 5">
            <a:extLst>
              <a:ext uri="{FF2B5EF4-FFF2-40B4-BE49-F238E27FC236}">
                <a16:creationId xmlns:a16="http://schemas.microsoft.com/office/drawing/2014/main" id="{660D36E3-1F03-1CA2-11E4-F6254ECD7225}"/>
              </a:ext>
            </a:extLst>
          </p:cNvPr>
          <p:cNvSpPr txBox="1"/>
          <p:nvPr/>
        </p:nvSpPr>
        <p:spPr>
          <a:xfrm>
            <a:off x="603315" y="1762812"/>
            <a:ext cx="8115301" cy="2400657"/>
          </a:xfrm>
          <a:prstGeom prst="rect">
            <a:avLst/>
          </a:prstGeom>
          <a:noFill/>
        </p:spPr>
        <p:txBody>
          <a:bodyPr wrap="square" rtlCol="0">
            <a:spAutoFit/>
          </a:bodyPr>
          <a:lstStyle/>
          <a:p>
            <a:r>
              <a:rPr lang="en-US" sz="3000" b="1" dirty="0"/>
              <a:t>Asset    =      Liability   +    Equity </a:t>
            </a:r>
            <a:r>
              <a:rPr lang="en-US" sz="3000" b="1" dirty="0">
                <a:sym typeface="Wingdings" pitchFamily="2" charset="2"/>
              </a:rPr>
              <a:t> CC &amp; RE</a:t>
            </a:r>
          </a:p>
          <a:p>
            <a:r>
              <a:rPr lang="en-US" sz="3000" b="1" dirty="0">
                <a:sym typeface="Wingdings" pitchFamily="2" charset="2"/>
              </a:rPr>
              <a:t>						</a:t>
            </a:r>
            <a:endParaRPr lang="en-US" sz="3000" b="1" dirty="0"/>
          </a:p>
          <a:p>
            <a:endParaRPr lang="en-US" sz="3000" b="1" dirty="0"/>
          </a:p>
          <a:p>
            <a:endParaRPr lang="en-US" sz="3000" b="1" dirty="0"/>
          </a:p>
          <a:p>
            <a:endParaRPr lang="en-US" sz="3000" b="1" dirty="0"/>
          </a:p>
        </p:txBody>
      </p:sp>
      <p:pic>
        <p:nvPicPr>
          <p:cNvPr id="15" name="Picture 14" descr="A pink rectangular sign with black text&#10;&#10;Description automatically generated">
            <a:extLst>
              <a:ext uri="{FF2B5EF4-FFF2-40B4-BE49-F238E27FC236}">
                <a16:creationId xmlns:a16="http://schemas.microsoft.com/office/drawing/2014/main" id="{04ECEA96-6A78-7F9A-7FDE-E156FB4FBD81}"/>
              </a:ext>
            </a:extLst>
          </p:cNvPr>
          <p:cNvPicPr>
            <a:picLocks noChangeAspect="1"/>
          </p:cNvPicPr>
          <p:nvPr/>
        </p:nvPicPr>
        <p:blipFill>
          <a:blip r:embed="rId3"/>
          <a:stretch>
            <a:fillRect/>
          </a:stretch>
        </p:blipFill>
        <p:spPr>
          <a:xfrm>
            <a:off x="2614543" y="2288806"/>
            <a:ext cx="1294848" cy="1023348"/>
          </a:xfrm>
          <a:prstGeom prst="rect">
            <a:avLst/>
          </a:prstGeom>
        </p:spPr>
      </p:pic>
      <p:pic>
        <p:nvPicPr>
          <p:cNvPr id="19" name="Picture Placeholder 18" descr="A close-up of a sign&#10;&#10;Description automatically generated">
            <a:extLst>
              <a:ext uri="{FF2B5EF4-FFF2-40B4-BE49-F238E27FC236}">
                <a16:creationId xmlns:a16="http://schemas.microsoft.com/office/drawing/2014/main" id="{F91C0541-325D-777D-C17C-ADB8C506D2BC}"/>
              </a:ext>
            </a:extLst>
          </p:cNvPr>
          <p:cNvPicPr>
            <a:picLocks noGrp="1" noChangeAspect="1"/>
          </p:cNvPicPr>
          <p:nvPr>
            <p:ph type="pic" sz="quarter" idx="17"/>
          </p:nvPr>
        </p:nvPicPr>
        <p:blipFill>
          <a:blip r:embed="rId4"/>
          <a:srcRect t="18442" b="18442"/>
          <a:stretch>
            <a:fillRect/>
          </a:stretch>
        </p:blipFill>
        <p:spPr>
          <a:xfrm>
            <a:off x="425384" y="2361248"/>
            <a:ext cx="1647479" cy="878464"/>
          </a:xfrm>
        </p:spPr>
      </p:pic>
      <p:pic>
        <p:nvPicPr>
          <p:cNvPr id="20" name="Picture 19" descr="A pink rectangular sign with black text&#10;&#10;Description automatically generated">
            <a:extLst>
              <a:ext uri="{FF2B5EF4-FFF2-40B4-BE49-F238E27FC236}">
                <a16:creationId xmlns:a16="http://schemas.microsoft.com/office/drawing/2014/main" id="{B8846E32-B0B4-F3E9-D562-EF153E544056}"/>
              </a:ext>
            </a:extLst>
          </p:cNvPr>
          <p:cNvPicPr>
            <a:picLocks noChangeAspect="1"/>
          </p:cNvPicPr>
          <p:nvPr/>
        </p:nvPicPr>
        <p:blipFill>
          <a:blip r:embed="rId3"/>
          <a:stretch>
            <a:fillRect/>
          </a:stretch>
        </p:blipFill>
        <p:spPr>
          <a:xfrm>
            <a:off x="4451071" y="2288806"/>
            <a:ext cx="1294848" cy="1023348"/>
          </a:xfrm>
          <a:prstGeom prst="rect">
            <a:avLst/>
          </a:prstGeom>
        </p:spPr>
      </p:pic>
      <p:sp>
        <p:nvSpPr>
          <p:cNvPr id="23" name="TextBox 22">
            <a:extLst>
              <a:ext uri="{FF2B5EF4-FFF2-40B4-BE49-F238E27FC236}">
                <a16:creationId xmlns:a16="http://schemas.microsoft.com/office/drawing/2014/main" id="{F71B382F-725F-8ECB-181A-1125A41C1CF1}"/>
              </a:ext>
            </a:extLst>
          </p:cNvPr>
          <p:cNvSpPr txBox="1"/>
          <p:nvPr/>
        </p:nvSpPr>
        <p:spPr>
          <a:xfrm>
            <a:off x="291889" y="3992389"/>
            <a:ext cx="8746094" cy="1938992"/>
          </a:xfrm>
          <a:prstGeom prst="rect">
            <a:avLst/>
          </a:prstGeom>
          <a:noFill/>
        </p:spPr>
        <p:txBody>
          <a:bodyPr wrap="square" rtlCol="0">
            <a:spAutoFit/>
          </a:bodyPr>
          <a:lstStyle/>
          <a:p>
            <a:r>
              <a:rPr lang="en-US" sz="3000" b="1" dirty="0"/>
              <a:t>     RE        =      Revenue   -    Expense       -     Dividend</a:t>
            </a:r>
          </a:p>
          <a:p>
            <a:endParaRPr lang="en-US" sz="3000" b="1" dirty="0"/>
          </a:p>
          <a:p>
            <a:endParaRPr lang="en-US" sz="3000" b="1" dirty="0"/>
          </a:p>
          <a:p>
            <a:endParaRPr lang="en-US" sz="3000" b="1" dirty="0"/>
          </a:p>
        </p:txBody>
      </p:sp>
      <p:pic>
        <p:nvPicPr>
          <p:cNvPr id="25" name="Picture Placeholder 18" descr="A close-up of a sign&#10;&#10;Description automatically generated">
            <a:extLst>
              <a:ext uri="{FF2B5EF4-FFF2-40B4-BE49-F238E27FC236}">
                <a16:creationId xmlns:a16="http://schemas.microsoft.com/office/drawing/2014/main" id="{8E6A95FC-07E4-0C72-538B-DCC860540548}"/>
              </a:ext>
            </a:extLst>
          </p:cNvPr>
          <p:cNvPicPr>
            <a:picLocks noChangeAspect="1"/>
          </p:cNvPicPr>
          <p:nvPr/>
        </p:nvPicPr>
        <p:blipFill>
          <a:blip r:embed="rId4"/>
          <a:srcRect t="18442" b="18442"/>
          <a:stretch>
            <a:fillRect/>
          </a:stretch>
        </p:blipFill>
        <p:spPr>
          <a:xfrm>
            <a:off x="4539971" y="4522653"/>
            <a:ext cx="1647479" cy="878464"/>
          </a:xfrm>
          <a:prstGeom prst="rect">
            <a:avLst/>
          </a:prstGeom>
        </p:spPr>
      </p:pic>
      <p:pic>
        <p:nvPicPr>
          <p:cNvPr id="26" name="Picture 25" descr="A pink rectangular sign with black text&#10;&#10;Description automatically generated">
            <a:extLst>
              <a:ext uri="{FF2B5EF4-FFF2-40B4-BE49-F238E27FC236}">
                <a16:creationId xmlns:a16="http://schemas.microsoft.com/office/drawing/2014/main" id="{E753A417-3F9B-28BD-E238-78309DDE01E0}"/>
              </a:ext>
            </a:extLst>
          </p:cNvPr>
          <p:cNvPicPr>
            <a:picLocks noChangeAspect="1"/>
          </p:cNvPicPr>
          <p:nvPr/>
        </p:nvPicPr>
        <p:blipFill>
          <a:blip r:embed="rId3"/>
          <a:stretch>
            <a:fillRect/>
          </a:stretch>
        </p:blipFill>
        <p:spPr>
          <a:xfrm>
            <a:off x="2703443" y="4450211"/>
            <a:ext cx="1294848" cy="1023348"/>
          </a:xfrm>
          <a:prstGeom prst="rect">
            <a:avLst/>
          </a:prstGeom>
        </p:spPr>
      </p:pic>
      <p:pic>
        <p:nvPicPr>
          <p:cNvPr id="27" name="Picture Placeholder 18" descr="A close-up of a sign&#10;&#10;Description automatically generated">
            <a:extLst>
              <a:ext uri="{FF2B5EF4-FFF2-40B4-BE49-F238E27FC236}">
                <a16:creationId xmlns:a16="http://schemas.microsoft.com/office/drawing/2014/main" id="{6BA6B816-41F8-48E7-B082-32E133111652}"/>
              </a:ext>
            </a:extLst>
          </p:cNvPr>
          <p:cNvPicPr>
            <a:picLocks noChangeAspect="1"/>
          </p:cNvPicPr>
          <p:nvPr/>
        </p:nvPicPr>
        <p:blipFill>
          <a:blip r:embed="rId4"/>
          <a:srcRect t="18442" b="18442"/>
          <a:stretch>
            <a:fillRect/>
          </a:stretch>
        </p:blipFill>
        <p:spPr>
          <a:xfrm>
            <a:off x="7071137" y="4522653"/>
            <a:ext cx="1647479" cy="878464"/>
          </a:xfrm>
          <a:prstGeom prst="rect">
            <a:avLst/>
          </a:prstGeom>
        </p:spPr>
      </p:pic>
      <p:pic>
        <p:nvPicPr>
          <p:cNvPr id="28" name="Picture 27" descr="A pink rectangular sign with black text&#10;&#10;Description automatically generated">
            <a:extLst>
              <a:ext uri="{FF2B5EF4-FFF2-40B4-BE49-F238E27FC236}">
                <a16:creationId xmlns:a16="http://schemas.microsoft.com/office/drawing/2014/main" id="{92A81E2E-A069-D4BF-00FA-0FA400165C44}"/>
              </a:ext>
            </a:extLst>
          </p:cNvPr>
          <p:cNvPicPr>
            <a:picLocks noChangeAspect="1"/>
          </p:cNvPicPr>
          <p:nvPr/>
        </p:nvPicPr>
        <p:blipFill>
          <a:blip r:embed="rId3"/>
          <a:stretch>
            <a:fillRect/>
          </a:stretch>
        </p:blipFill>
        <p:spPr>
          <a:xfrm>
            <a:off x="6187450" y="2288806"/>
            <a:ext cx="1294848" cy="1023348"/>
          </a:xfrm>
          <a:prstGeom prst="rect">
            <a:avLst/>
          </a:prstGeom>
        </p:spPr>
      </p:pic>
    </p:spTree>
    <p:extLst>
      <p:ext uri="{BB962C8B-B14F-4D97-AF65-F5344CB8AC3E}">
        <p14:creationId xmlns:p14="http://schemas.microsoft.com/office/powerpoint/2010/main" val="289852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294483"/>
            <a:ext cx="8115301" cy="1278898"/>
          </a:xfrm>
        </p:spPr>
        <p:txBody>
          <a:bodyPr>
            <a:noAutofit/>
          </a:bodyPr>
          <a:lstStyle/>
          <a:p>
            <a:r>
              <a:rPr lang="en-IN" b="1" dirty="0"/>
              <a:t>Learning Objective 4</a:t>
            </a:r>
            <a:br>
              <a:rPr lang="en-IN" b="1" dirty="0"/>
            </a:br>
            <a:r>
              <a:rPr lang="en-US" b="1" dirty="0"/>
              <a:t>Prepare a trial balance. </a:t>
            </a:r>
            <a:endParaRPr lang="en-IN" dirty="0"/>
          </a:p>
        </p:txBody>
      </p:sp>
      <p:sp>
        <p:nvSpPr>
          <p:cNvPr id="6" name="Content Placeholder 5">
            <a:extLst>
              <a:ext uri="{FF2B5EF4-FFF2-40B4-BE49-F238E27FC236}">
                <a16:creationId xmlns:a16="http://schemas.microsoft.com/office/drawing/2014/main" id="{29C1860D-18AC-116F-8C6A-9A67B531288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21042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The Trial Balance</a:t>
            </a:r>
          </a:p>
        </p:txBody>
      </p:sp>
      <p:pic>
        <p:nvPicPr>
          <p:cNvPr id="13" name="Picture Placeholder 12" descr="A flow diagram depicts the nine steps involved in the accounting cycle as follows: Analyze, Journalize, Post, Prepare a trial balance, Adjusting Entries, Adjusted Trial Balance, Financial Statements, Closing Entries, and Post-Closing Trial Balance. Step 4, titled &quot;Prepare a trial balance&quot; is highlighted and enlarged.">
            <a:extLst>
              <a:ext uri="{FF2B5EF4-FFF2-40B4-BE49-F238E27FC236}">
                <a16:creationId xmlns:a16="http://schemas.microsoft.com/office/drawing/2014/main" id="{4482379A-98B2-69EF-751B-65F7F8D73A94}"/>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tretch/>
        </p:blipFill>
        <p:spPr>
          <a:xfrm>
            <a:off x="677053" y="1519772"/>
            <a:ext cx="8037512" cy="1083006"/>
          </a:xfrm>
          <a:prstGeom prst="rect">
            <a:avLst/>
          </a:prstGeom>
        </p:spPr>
      </p:pic>
      <p:sp>
        <p:nvSpPr>
          <p:cNvPr id="7" name="Content Placeholder 6">
            <a:extLst>
              <a:ext uri="{FF2B5EF4-FFF2-40B4-BE49-F238E27FC236}">
                <a16:creationId xmlns:a16="http://schemas.microsoft.com/office/drawing/2014/main" id="{9D65F03D-A557-9529-F8D1-43961F5DE602}"/>
              </a:ext>
            </a:extLst>
          </p:cNvPr>
          <p:cNvSpPr>
            <a:spLocks noGrp="1"/>
          </p:cNvSpPr>
          <p:nvPr>
            <p:ph sz="quarter" idx="18"/>
          </p:nvPr>
        </p:nvSpPr>
        <p:spPr>
          <a:xfrm>
            <a:off x="592137" y="2762866"/>
            <a:ext cx="8239041" cy="3634760"/>
          </a:xfrm>
        </p:spPr>
        <p:txBody>
          <a:bodyPr>
            <a:normAutofit fontScale="77500" lnSpcReduction="20000"/>
          </a:bodyPr>
          <a:lstStyle/>
          <a:p>
            <a:pPr marL="0" indent="0">
              <a:lnSpc>
                <a:spcPct val="120000"/>
              </a:lnSpc>
              <a:buNone/>
            </a:pPr>
            <a:r>
              <a:rPr lang="en-US" sz="2800" dirty="0">
                <a:solidFill>
                  <a:srgbClr val="FF0000"/>
                </a:solidFill>
                <a:cs typeface="Calibri" panose="020F0502020204030204" pitchFamily="34" charset="0"/>
              </a:rPr>
              <a:t>Trial balance</a:t>
            </a:r>
            <a:r>
              <a:rPr lang="en-US" sz="2800" dirty="0">
                <a:cs typeface="Calibri" panose="020F0502020204030204" pitchFamily="34" charset="0"/>
              </a:rPr>
              <a:t> is a list of accounts and their balances at a given time.</a:t>
            </a:r>
          </a:p>
          <a:p>
            <a:pPr marL="0" indent="0">
              <a:lnSpc>
                <a:spcPct val="120000"/>
              </a:lnSpc>
              <a:spcAft>
                <a:spcPts val="1200"/>
              </a:spcAft>
              <a:buNone/>
            </a:pPr>
            <a:r>
              <a:rPr lang="en-US" sz="2800" b="1" dirty="0"/>
              <a:t>Proves</a:t>
            </a:r>
            <a:r>
              <a:rPr lang="en-US" sz="2800" dirty="0"/>
              <a:t> the mathematical </a:t>
            </a:r>
            <a:r>
              <a:rPr lang="en-US" sz="2800" b="1" dirty="0"/>
              <a:t>equality</a:t>
            </a:r>
            <a:r>
              <a:rPr lang="en-US" sz="2800" dirty="0"/>
              <a:t> of debits and credits after posting.</a:t>
            </a:r>
            <a:endParaRPr lang="en-US" sz="2800" b="1" dirty="0"/>
          </a:p>
          <a:p>
            <a:pPr marL="0" indent="0">
              <a:lnSpc>
                <a:spcPct val="120000"/>
              </a:lnSpc>
              <a:buNone/>
            </a:pPr>
            <a:r>
              <a:rPr lang="en-US" sz="2800" b="1" dirty="0">
                <a:solidFill>
                  <a:schemeClr val="accent2"/>
                </a:solidFill>
              </a:rPr>
              <a:t>Three steps of preparation:</a:t>
            </a:r>
          </a:p>
          <a:p>
            <a:pPr marL="457200" indent="-457200">
              <a:lnSpc>
                <a:spcPct val="120000"/>
              </a:lnSpc>
              <a:buAutoNum type="arabicPeriod"/>
            </a:pPr>
            <a:r>
              <a:rPr lang="en-US" sz="2800" dirty="0"/>
              <a:t>List the account titles and their balances in the appropriate debit or credit column.</a:t>
            </a:r>
            <a:endParaRPr lang="en-US" sz="2800" b="1" dirty="0"/>
          </a:p>
          <a:p>
            <a:pPr marL="457200" indent="-457200">
              <a:lnSpc>
                <a:spcPct val="120000"/>
              </a:lnSpc>
              <a:buAutoNum type="arabicPeriod"/>
            </a:pPr>
            <a:r>
              <a:rPr lang="en-US" sz="2800" dirty="0"/>
              <a:t>Total the debit and credit columns.</a:t>
            </a:r>
          </a:p>
          <a:p>
            <a:pPr marL="457200" indent="-457200">
              <a:lnSpc>
                <a:spcPct val="120000"/>
              </a:lnSpc>
              <a:buAutoNum type="arabicPeriod"/>
            </a:pPr>
            <a:r>
              <a:rPr lang="en-US" sz="2800" dirty="0"/>
              <a:t>Verify the equality of the two columns. </a:t>
            </a:r>
          </a:p>
        </p:txBody>
      </p:sp>
      <p:sp>
        <p:nvSpPr>
          <p:cNvPr id="11" name="Content Placeholder 5">
            <a:extLst>
              <a:ext uri="{FF2B5EF4-FFF2-40B4-BE49-F238E27FC236}">
                <a16:creationId xmlns:a16="http://schemas.microsoft.com/office/drawing/2014/main" id="{F33C32EF-6D7E-ACC3-EC96-0BA6CC99E2E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81029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1077-3ECB-F9C5-16D7-54A26137D44B}"/>
              </a:ext>
            </a:extLst>
          </p:cNvPr>
          <p:cNvSpPr>
            <a:spLocks noGrp="1"/>
          </p:cNvSpPr>
          <p:nvPr>
            <p:ph type="title"/>
          </p:nvPr>
        </p:nvSpPr>
        <p:spPr/>
        <p:txBody>
          <a:bodyPr>
            <a:noAutofit/>
          </a:bodyPr>
          <a:lstStyle/>
          <a:p>
            <a:r>
              <a:rPr lang="en-GB" dirty="0"/>
              <a:t>Summary Illustration of Journalizing and Posting</a:t>
            </a:r>
            <a:endParaRPr lang="en-IN" dirty="0"/>
          </a:p>
        </p:txBody>
      </p:sp>
      <p:sp>
        <p:nvSpPr>
          <p:cNvPr id="4" name="Content Placeholder 3">
            <a:extLst>
              <a:ext uri="{FF2B5EF4-FFF2-40B4-BE49-F238E27FC236}">
                <a16:creationId xmlns:a16="http://schemas.microsoft.com/office/drawing/2014/main" id="{022E6810-7DC4-5785-5668-E2EEDA157510}"/>
              </a:ext>
            </a:extLst>
          </p:cNvPr>
          <p:cNvSpPr>
            <a:spLocks noGrp="1"/>
          </p:cNvSpPr>
          <p:nvPr>
            <p:ph sz="quarter" idx="12"/>
          </p:nvPr>
        </p:nvSpPr>
        <p:spPr>
          <a:xfrm>
            <a:off x="513863" y="1668342"/>
            <a:ext cx="2975296" cy="1325870"/>
          </a:xfrm>
        </p:spPr>
        <p:txBody>
          <a:bodyPr>
            <a:normAutofit/>
          </a:bodyPr>
          <a:lstStyle/>
          <a:p>
            <a:pPr marL="0" indent="0">
              <a:buNone/>
            </a:pPr>
            <a:r>
              <a:rPr lang="en-CA" sz="2000" b="1" dirty="0"/>
              <a:t>Illustration 2.30: </a:t>
            </a:r>
            <a:r>
              <a:rPr lang="en-CA" sz="2000" dirty="0"/>
              <a:t>General journal entries</a:t>
            </a:r>
          </a:p>
        </p:txBody>
      </p:sp>
      <p:pic>
        <p:nvPicPr>
          <p:cNvPr id="14" name="Picture Placeholder 13" descr="An illustration of nine transactions presented in the general journal format. This illustration presents a label at the top with the label, General Journal, centered and the label Page J 1 appears on the top right corner. The next line presents five column headings of the journal as Date, Account Titles and Explanation, Reference, Debit, and Credit. Immediately under the Date column label, 2025 is displayed followed by October 1. The debit part of the first transaction is recorded by presenting the account name, Cash, adjacent to the date in the next column and its amount of 10,000 in the debit column with a reference number of 101. The second part of the transaction is illustrated by presenting the credit account name, Share Capital-Ordinary, slightly indented on the next line with its 10,000 amount in the credit column with a reference number of 311. Just below the Share Capital-Ordinary account name and slightly indented appears the description of the journal entry as: Issued shares for cash.The date of the second transaction is displayed as October 1. The debit part of the transaction is recorded by presenting the account name, Equipment, adjacent to the date in the next column and its amount of 5,000 in the debit column with a reference number of 157. The second part of the transaction is illustrated by presenting the credit account name, Notes Payable, slightly indented on the next line with its 5,000 amount in the credit column with a reference number of 200. Just below the Notes Payable account name and slightly indented appears the description of the journal entry as: Issued 3-month, 12% note for office equipment.The date of the third transaction is displayed as October 2. The debit part of the transaction is recorded by presenting the account name, Cash, adjacent to the date in the next column and its amount of 1,200 in the debit column with a reference number of 101. The second part of the transaction is illustrated by presenting the credit account name, Unearned Service Revenue, slightly indented on the next line with its 1,200 amount in the credit column with a reference number of 209. Just below the Unearned Service Revenue account name and slightly indented appears the description of the journal entry as: Received cash from R. Knox for future services.The date of the fourth transaction is displayed as October 3. The debit part of the transaction is recorded by presenting the account name, Rent Expense, adjacent to the date in the next column and its amount of 900 in the debit column with a reference number of 729. The second part of the transaction is illustrated by presenting the credit account name, Cash, slightly indented on the next line with its 900 amount in the credit column with a reference number of 101. Just below the Cash account name and slightly indented appears the description of the journal entry as: Paid October rent.The date of the fifth transaction is displayed as October 4. The debit part of the transaction is recorded by presenting the account name, Prepaid Insurance, adjacent to the date in the next column and its amount of 600 in the debit column with a reference number of 130. The second part of the transaction is illustrated by presenting the credit account name, Cash, slightly indented on the next line with its 600 amount in the credit column with a reference number of 101. Just below the Cash account name and slightly indented appears the description of the journal entry as: Paid one-year policy; effective date October 1.The date of the sixth transaction is displayed as October 5. The debit part of the transaction is recorded by presenting the account name, Supplies, adjacent to the date in the next column and its amount of 2,500 in the debit column with a reference number of 126. The second part of the transaction is illustrated by presenting the credit account name, Accounts Payable, slightly indented on the next line with its 2,500 amount in the credit column with a reference number of 201. Just below the Accounts Payable account name and slightly indented appears the description of the journal entry as: Purchased supplies on account from Aero Supply.The date of the seventh transaction is displayed as October 20. The debit part of the transaction is recorded by presenting the account name, Dividends, adjacent to the date in the next column and its amount of 500 in the debit column with a reference number of 332. The second part of the transaction is illustrated by presenting the credit account name, Cash, slightly indented on the next line with its 500 amount in the credit column with a reference number of 101. Just below the Cash account name and slightly indented appears the description of the journal entry as: Declared and paid a cash dividend.The date of the eight transaction is displayed as October 26. The debit part of the transaction is recorded by presenting the account name, Salaries and Wages Expense, adjacent to the date in the next column and its amount of 4,000 in the debit column with a reference number of 726. The second part of the transaction is illustrated by presenting the credit account name, Cash, slightly indented on the next line with its 4,000 amount in the credit column with a reference number of 101. Just below the Cash account name and slightly indented appears the description of the journal entry as: Paid salaries to date.The date of the ninth transaction is displayed as October 31. The debit part of the transaction is recorded by presenting the account name, Cash, adjacent to the date in the next column and its amount of 10,000 in the debit column with a reference number of 101. The second part of the transaction is illustrated by presenting the debit account name, Service Revenue, on the next line with its 10,000 amount in the debit column with a reference number of 400. Just below the Service Revenue account name and slightly indented appears the description of the journal entry as: Received cash for services performed.">
            <a:extLst>
              <a:ext uri="{FF2B5EF4-FFF2-40B4-BE49-F238E27FC236}">
                <a16:creationId xmlns:a16="http://schemas.microsoft.com/office/drawing/2014/main" id="{65AEFC72-C513-DEFF-B1F2-4DC39745ED69}"/>
              </a:ext>
            </a:extLst>
          </p:cNvPr>
          <p:cNvPicPr>
            <a:picLocks noGrp="1" noChangeAspect="1"/>
          </p:cNvPicPr>
          <p:nvPr>
            <p:ph type="pic" sz="quarter" idx="17"/>
          </p:nvPr>
        </p:nvPicPr>
        <p:blipFill rotWithShape="1">
          <a:blip r:embed="rId2"/>
          <a:stretch/>
        </p:blipFill>
        <p:spPr>
          <a:xfrm>
            <a:off x="4173494" y="1074606"/>
            <a:ext cx="4681746" cy="5213232"/>
          </a:xfrm>
          <a:prstGeom prst="rect">
            <a:avLst/>
          </a:prstGeom>
        </p:spPr>
      </p:pic>
      <p:sp>
        <p:nvSpPr>
          <p:cNvPr id="10" name="Content Placeholder 5">
            <a:extLst>
              <a:ext uri="{FF2B5EF4-FFF2-40B4-BE49-F238E27FC236}">
                <a16:creationId xmlns:a16="http://schemas.microsoft.com/office/drawing/2014/main" id="{25D7C1D1-7AA9-A975-C857-F2BBCC05511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599257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90B1-3151-3824-7321-3C564288615E}"/>
              </a:ext>
            </a:extLst>
          </p:cNvPr>
          <p:cNvSpPr>
            <a:spLocks noGrp="1"/>
          </p:cNvSpPr>
          <p:nvPr>
            <p:ph type="title"/>
          </p:nvPr>
        </p:nvSpPr>
        <p:spPr/>
        <p:txBody>
          <a:bodyPr>
            <a:noAutofit/>
          </a:bodyPr>
          <a:lstStyle/>
          <a:p>
            <a:r>
              <a:rPr lang="en-GB" dirty="0"/>
              <a:t>Summary Illustration of General  Ledger</a:t>
            </a:r>
            <a:endParaRPr lang="en-IN" dirty="0"/>
          </a:p>
        </p:txBody>
      </p:sp>
      <p:sp>
        <p:nvSpPr>
          <p:cNvPr id="4" name="Content Placeholder 3">
            <a:extLst>
              <a:ext uri="{FF2B5EF4-FFF2-40B4-BE49-F238E27FC236}">
                <a16:creationId xmlns:a16="http://schemas.microsoft.com/office/drawing/2014/main" id="{B1DC6D13-D2DB-696C-C08A-054C58158B94}"/>
              </a:ext>
            </a:extLst>
          </p:cNvPr>
          <p:cNvSpPr>
            <a:spLocks noGrp="1"/>
          </p:cNvSpPr>
          <p:nvPr>
            <p:ph sz="quarter" idx="12"/>
          </p:nvPr>
        </p:nvSpPr>
        <p:spPr>
          <a:xfrm>
            <a:off x="163475" y="1760726"/>
            <a:ext cx="2457937" cy="3018664"/>
          </a:xfrm>
        </p:spPr>
        <p:txBody>
          <a:bodyPr>
            <a:normAutofit/>
          </a:bodyPr>
          <a:lstStyle/>
          <a:p>
            <a:pPr marL="0" indent="0">
              <a:buNone/>
            </a:pPr>
            <a:r>
              <a:rPr lang="en-CA" sz="2000" b="1" dirty="0"/>
              <a:t>Illustration 2.31: </a:t>
            </a:r>
            <a:r>
              <a:rPr lang="en-CA" sz="2000" dirty="0"/>
              <a:t>General ledger</a:t>
            </a:r>
          </a:p>
          <a:p>
            <a:pPr marL="0" indent="0">
              <a:buNone/>
            </a:pPr>
            <a:endParaRPr lang="en-CA" sz="2000" dirty="0"/>
          </a:p>
          <a:p>
            <a:pPr marL="0" indent="0">
              <a:buNone/>
            </a:pPr>
            <a:r>
              <a:rPr lang="en-CA" sz="2000" dirty="0"/>
              <a:t>(See slides pg. 36-46)</a:t>
            </a:r>
          </a:p>
        </p:txBody>
      </p:sp>
      <p:pic>
        <p:nvPicPr>
          <p:cNvPr id="14" name="Picture Placeholder 13" descr="An illustration presents a summary of twelve general ledgers. General ledger 1: Illustration of the general journal format is presented. This illustration presents a label at the top with the label, Cash, centered. The next line presents six column headings of the journal as Date, Explanation, Reference, Debit, Credit, and Balance. Immediately under the Date column label, 2025 is presented. The first transaction dated, October 1, with reference number J 1, is recorded in an amount of 10,000 in the debit column and 10,000 in the balance column. The second transaction dated, October 2, with reference number J 1, is recorded in an amount of 1,200 in the debit column and 11,200 in the balance column. The third transaction dated, October 3, with reference number J 1, is recorded in an amount of 900 in the credit column and 10,300 in the balance column. The fourth transaction dated, October 4, with reference number J 1, is recorded in an amount of 600 in the credit column and 9,700 in the balance column. The fifth transaction dated, October 20, with reference number J 1, is recorded in an amount of 500 in the credit column and 9,200 in the balance column. The sixth transaction dated, October 26, with reference number J 1, is recorded in an amount of 4,000 in the credit column and 5,200 in the balance column. The seventh transaction dated, October 31, with reference number J 1, is recorded in an amount of 10,000 in the debit column and 15,200 (highlighted) in the balance column. ‘The journal page number '101' appears in the upper right corner.’ General ledger 2: Illustration of the general journal format is presented. This illustration presents a label at the top with the label, Supplies, centered. The next line presents six column headings of the journal as Date, Explanation, Reference, Debit, Credit, and Balance. Immediately under the Date column label, 2025 is presented. One transaction dated, October 5, with reference number J 1, is recorded in an amount of 2,500 in the debit column and 2,500 (highlighted) in the balance column. ‘The journal page number '126' appears in the upper right corner.’ General ledger 3: Illustration of the general journal format is presented. This illustration presents a label at the top with the label, Prepaid Insurance, centered. The next line presents six column headings of the journal as Date, Explanation, Reference, Debit, Credit, and Balance. Immediately under the Date column label, 2025 is presented. One transaction dated, October 4, with reference number J 1, is recorded in an amount of 600 in the debit column and 600 (highlighted) in the balance column. ‘The journal page number '130' appears in the upper right corner.’ General ledger 4: Illustration of the general journal format is presented. This illustration presents a label at the top with the label, Equipment, centered. The next line presents six column headings of the journal as Date, Explanation, Reference, Debit, Credit, and Balance. Immediately under the Date column label, 2025 is presented. One transaction dated, October 1, with reference number J 1, is recorded in an amount of 5,000 in the debit column and 5,000 (highlighted) in the balance column. ‘The journal page number '157' appears in the upper right corner.’ General ledger 5: Illustration of the general journal format is presented. This illustration presents a label at the top with the label, Notes Payable, centered. The next line presents six column headings of the journal as Date, Explanation, Reference, Debit, Credit, and Balance. Immediately under the Date column label, 2025 is presented. One transaction dated, October 1, with reference number J 1, is recorded in an amount of 5,000 in the credit column and 5,000 (highlighted) in the balance column. ‘The journal page number '200' appears in the upper right corner.’ General ledger 6: Illustration of the general journal format is presented. This illustration presents a label at the top with the label, Accounts Payable, centered. The next line presents six column headings of the journal as Date, Explanation, Reference, Debit, Credit, and Balance. Immediately under the Date column label, 2025 is presented. One transaction dated, October 5, with reference number J 1, is recorded in an amount of 2,500 in the credit column and 2,500 (highlighted) in the balance column. ‘The journal page number '201' appears in the upper right corner.’ General ledger 7: Illustration of the general journal format is presented. This illustration presents a label at the top with the label, Unearned Service Revenue, centered. The next line presents six column headings of the journal as Date, Explanation, Reference, Debit, Credit, and Balance. Immediately under the Date column label, 2025 is presented. One transaction dated, October 2, with reference number J 1, is recorded in an amount of 1,200 in the credit column and 1,200 (highlighted) in the balance column. ‘The journal page number '209' appears in the upper right corner.’ General ledger 8: Illustration of the general journal format is presented. This illustration presents a label at the top with the label, Share Capital-Ordinary, centered. The next line presents six column headings of the journal as Date, Explanation, Reference, Debit, Credit, and Balance. Immediately under the Date column label, 2025 is presented. One transaction dated, October 1, with reference number J 1, is recorded in an amount of 10,000 in the credit column and 10,000 (highlighted) in the balance column. ‘The journal page number '311' appears in the upper right corner.’ General ledger 9: Illustration of the general journal format is presented. This illustration presents a label at the top with the label, Dividends, centered. The next line presents six column headings of the journal as Date, Explanation, Reference, Debit, Credit, and Balance. Immediately under the Date column label, 2025 is presented. One transaction dated, October 20, with reference number J 1, is recorded in an amount of 500 in the debit column and 500 (highlighted) in the balance column. ‘The journal page number '332' appears in the upper right corner.’ General ledger 10: Illustration of the general journal format is presented. This illustration presents a label at the top with the label, Service Revenue, centered. The next line presents six column headings of the journal as Date, Explanation, Reference, Debit, Credit, and Balance. Immediately under the Date column label, 2025 is presented. One transaction dated, October 31, with reference number J 1, is recorded in an amount of 10,000 in the credit column and 10,000 (highlighted) in the balance column. ‘The journal page number '400' appears in the upper right corner.’ General ledger 11: Illustration of the general journal format is presented. This illustration presents a label at the top with the label, Salaries and Wages Expense, centered. The next line presents six column headings of the journal as Date, Explanation, Reference, Debit, Credit, and Balance. Immediately under the Date column label, 2025 is presented. One transaction dated, October 26, with reference number J 1, is recorded in an amount of 4,000 in the debit column and 4,000 (highlighted) in the balance column. ‘The journal page number '726' appears in the upper right corner.’ General ledger 12: Illustration of the general journal format is presented. This illustration presents a label at the top with the label, Rent Expense, centered. The next line presents six column headings of the journal as Date, Explanation, Reference, Debit, Credit, and Balance. Immediately under the Date column label, 2025 is presented. One transaction dated, October 3, with reference number J 1, is recorded in an amount of 900 in the debit column and 900 (highlighted) in the balance column. ‘The journal page number '729' appears in the upper right corner.’">
            <a:extLst>
              <a:ext uri="{FF2B5EF4-FFF2-40B4-BE49-F238E27FC236}">
                <a16:creationId xmlns:a16="http://schemas.microsoft.com/office/drawing/2014/main" id="{20773D31-F47F-DCE0-9502-A3E3BC9BC096}"/>
              </a:ext>
            </a:extLst>
          </p:cNvPr>
          <p:cNvPicPr>
            <a:picLocks noGrp="1" noChangeAspect="1"/>
          </p:cNvPicPr>
          <p:nvPr>
            <p:ph type="pic" sz="quarter" idx="17"/>
          </p:nvPr>
        </p:nvPicPr>
        <p:blipFill rotWithShape="1">
          <a:blip r:embed="rId2"/>
          <a:stretch/>
        </p:blipFill>
        <p:spPr>
          <a:xfrm>
            <a:off x="2621412" y="1191130"/>
            <a:ext cx="6008242" cy="5021009"/>
          </a:xfrm>
          <a:prstGeom prst="rect">
            <a:avLst/>
          </a:prstGeom>
        </p:spPr>
      </p:pic>
      <p:sp>
        <p:nvSpPr>
          <p:cNvPr id="12" name="Content Placeholder 5">
            <a:extLst>
              <a:ext uri="{FF2B5EF4-FFF2-40B4-BE49-F238E27FC236}">
                <a16:creationId xmlns:a16="http://schemas.microsoft.com/office/drawing/2014/main" id="{6F376D78-AB1E-9FB7-9A62-1556FF3A5FF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8581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A72B-7698-7BB8-E5AF-61AF3250071F}"/>
              </a:ext>
            </a:extLst>
          </p:cNvPr>
          <p:cNvSpPr>
            <a:spLocks noGrp="1"/>
          </p:cNvSpPr>
          <p:nvPr>
            <p:ph type="title"/>
          </p:nvPr>
        </p:nvSpPr>
        <p:spPr/>
        <p:txBody>
          <a:bodyPr/>
          <a:lstStyle/>
          <a:p>
            <a:r>
              <a:rPr lang="en-US" dirty="0"/>
              <a:t>What did Luca do?</a:t>
            </a:r>
          </a:p>
        </p:txBody>
      </p:sp>
      <p:sp>
        <p:nvSpPr>
          <p:cNvPr id="3" name="Content Placeholder 2">
            <a:extLst>
              <a:ext uri="{FF2B5EF4-FFF2-40B4-BE49-F238E27FC236}">
                <a16:creationId xmlns:a16="http://schemas.microsoft.com/office/drawing/2014/main" id="{633E7BF2-043C-B761-3AD5-FCB268A23512}"/>
              </a:ext>
            </a:extLst>
          </p:cNvPr>
          <p:cNvSpPr>
            <a:spLocks noGrp="1"/>
          </p:cNvSpPr>
          <p:nvPr>
            <p:ph sz="quarter" idx="12"/>
          </p:nvPr>
        </p:nvSpPr>
        <p:spPr/>
        <p:txBody>
          <a:bodyPr>
            <a:normAutofit fontScale="92500" lnSpcReduction="20000"/>
          </a:bodyPr>
          <a:lstStyle/>
          <a:p>
            <a:r>
              <a:rPr lang="en-US" dirty="0"/>
              <a:t>Use two columns for each account</a:t>
            </a:r>
          </a:p>
          <a:p>
            <a:pPr lvl="1"/>
            <a:r>
              <a:rPr lang="en-US" dirty="0"/>
              <a:t>One column for </a:t>
            </a:r>
            <a:r>
              <a:rPr lang="en-US" dirty="0">
                <a:solidFill>
                  <a:srgbClr val="FF0000"/>
                </a:solidFill>
              </a:rPr>
              <a:t>increase</a:t>
            </a:r>
            <a:r>
              <a:rPr lang="en-US" dirty="0"/>
              <a:t>; Another column for </a:t>
            </a:r>
            <a:r>
              <a:rPr lang="en-US" dirty="0">
                <a:solidFill>
                  <a:srgbClr val="0070C0"/>
                </a:solidFill>
              </a:rPr>
              <a:t>decrease</a:t>
            </a:r>
          </a:p>
          <a:p>
            <a:pPr lvl="1"/>
            <a:endParaRPr lang="en-US" dirty="0"/>
          </a:p>
          <a:p>
            <a:r>
              <a:rPr lang="en-US" dirty="0"/>
              <a:t>Assets: Lets make two columns</a:t>
            </a:r>
          </a:p>
          <a:p>
            <a:pPr lvl="1"/>
            <a:r>
              <a:rPr lang="en-US" dirty="0"/>
              <a:t>Left for </a:t>
            </a:r>
            <a:r>
              <a:rPr lang="en-US" dirty="0">
                <a:solidFill>
                  <a:srgbClr val="FF0000"/>
                </a:solidFill>
              </a:rPr>
              <a:t>increase; </a:t>
            </a:r>
            <a:r>
              <a:rPr lang="en-US" dirty="0"/>
              <a:t>Right for </a:t>
            </a:r>
            <a:r>
              <a:rPr lang="en-US" dirty="0">
                <a:solidFill>
                  <a:srgbClr val="0070C0"/>
                </a:solidFill>
              </a:rPr>
              <a:t>decrease</a:t>
            </a:r>
          </a:p>
          <a:p>
            <a:pPr lvl="1"/>
            <a:endParaRPr lang="en-US" dirty="0"/>
          </a:p>
          <a:p>
            <a:r>
              <a:rPr lang="en-US" dirty="0"/>
              <a:t>Liabilities/OE</a:t>
            </a:r>
          </a:p>
          <a:p>
            <a:pPr lvl="1"/>
            <a:r>
              <a:rPr lang="en-US" dirty="0"/>
              <a:t>Left for </a:t>
            </a:r>
            <a:r>
              <a:rPr lang="en-US" dirty="0">
                <a:solidFill>
                  <a:srgbClr val="0070C0"/>
                </a:solidFill>
              </a:rPr>
              <a:t>decrease; </a:t>
            </a:r>
            <a:r>
              <a:rPr lang="en-US" dirty="0"/>
              <a:t>Right for </a:t>
            </a:r>
            <a:r>
              <a:rPr lang="en-US" dirty="0">
                <a:solidFill>
                  <a:srgbClr val="FF0000"/>
                </a:solidFill>
              </a:rPr>
              <a:t>increase</a:t>
            </a:r>
            <a:r>
              <a:rPr lang="en-US" dirty="0"/>
              <a:t> </a:t>
            </a:r>
          </a:p>
          <a:p>
            <a:pPr lvl="1"/>
            <a:endParaRPr lang="en-US" dirty="0"/>
          </a:p>
          <a:p>
            <a:r>
              <a:rPr lang="en-US" dirty="0"/>
              <a:t>Why do this?</a:t>
            </a:r>
          </a:p>
          <a:p>
            <a:pPr lvl="1"/>
            <a:r>
              <a:rPr lang="en-US" dirty="0"/>
              <a:t>In this way, </a:t>
            </a:r>
            <a:r>
              <a:rPr lang="en-US" dirty="0">
                <a:solidFill>
                  <a:srgbClr val="FF0000"/>
                </a:solidFill>
              </a:rPr>
              <a:t>each transaction will have number recorded in the left and right column</a:t>
            </a:r>
            <a:r>
              <a:rPr lang="en-US" dirty="0"/>
              <a:t>, with same amount on both sides</a:t>
            </a:r>
          </a:p>
          <a:p>
            <a:pPr lvl="1"/>
            <a:endParaRPr lang="en-US" dirty="0"/>
          </a:p>
        </p:txBody>
      </p:sp>
      <p:sp>
        <p:nvSpPr>
          <p:cNvPr id="4" name="Content Placeholder 3">
            <a:extLst>
              <a:ext uri="{FF2B5EF4-FFF2-40B4-BE49-F238E27FC236}">
                <a16:creationId xmlns:a16="http://schemas.microsoft.com/office/drawing/2014/main" id="{D128734B-F0E0-80C0-CF95-EEB2D522C686}"/>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97822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B1EA-0835-DF36-79FA-FB9ACBA96E1E}"/>
              </a:ext>
            </a:extLst>
          </p:cNvPr>
          <p:cNvSpPr>
            <a:spLocks noGrp="1"/>
          </p:cNvSpPr>
          <p:nvPr>
            <p:ph type="title"/>
          </p:nvPr>
        </p:nvSpPr>
        <p:spPr/>
        <p:txBody>
          <a:bodyPr/>
          <a:lstStyle/>
          <a:p>
            <a:r>
              <a:rPr lang="en-IN" dirty="0"/>
              <a:t>The Trial Balance Illustrated</a:t>
            </a:r>
          </a:p>
        </p:txBody>
      </p:sp>
      <p:pic>
        <p:nvPicPr>
          <p:cNvPr id="14" name="Picture Placeholder 13" descr="An illustration of a trial balance for Yazici Advertising. The illustration presents a three-line heading consisting of the name of the company, Yazici Advertising A. S; the name of the contents, Trial Balance; and the date, October 31, 2025. There are three columns, with the first displaying the account names, and the other two labeled Debit and Credit, respectively. Selected accounts are listed in the first column and include: Cash, Supplies, Prepaid Insurance, Equipment, Notes Payable, Accounts Payable, Unearned Service Revenue, Share Capital-Ordinary, Dividends, Service Revenue, Salaries and Wages Expense, and Rent Expense. The respective debit amounts listed in the debit column with the total as Turkish Lira 28,700 and the respective credit amounts listed in the credit column with its total of Turkish Lira 28,700. Both total amounts are highlighted emphasizing that total debits equal total credits.">
            <a:extLst>
              <a:ext uri="{FF2B5EF4-FFF2-40B4-BE49-F238E27FC236}">
                <a16:creationId xmlns:a16="http://schemas.microsoft.com/office/drawing/2014/main" id="{1F27AB78-660E-3CC1-3C0F-ECB7190359FF}"/>
              </a:ext>
            </a:extLst>
          </p:cNvPr>
          <p:cNvPicPr>
            <a:picLocks noGrp="1" noChangeAspect="1"/>
          </p:cNvPicPr>
          <p:nvPr>
            <p:ph type="pic" sz="quarter" idx="17"/>
          </p:nvPr>
        </p:nvPicPr>
        <p:blipFill rotWithShape="1">
          <a:blip r:embed="rId3"/>
          <a:stretch/>
        </p:blipFill>
        <p:spPr>
          <a:xfrm>
            <a:off x="783471" y="1327327"/>
            <a:ext cx="7769566" cy="4581446"/>
          </a:xfrm>
          <a:prstGeom prst="rect">
            <a:avLst/>
          </a:prstGeom>
        </p:spPr>
      </p:pic>
      <p:sp>
        <p:nvSpPr>
          <p:cNvPr id="8" name="Content Placeholder 7">
            <a:extLst>
              <a:ext uri="{FF2B5EF4-FFF2-40B4-BE49-F238E27FC236}">
                <a16:creationId xmlns:a16="http://schemas.microsoft.com/office/drawing/2014/main" id="{98DA819E-5B78-446F-EBE9-4C9E01B746C0}"/>
              </a:ext>
            </a:extLst>
          </p:cNvPr>
          <p:cNvSpPr>
            <a:spLocks noGrp="1"/>
          </p:cNvSpPr>
          <p:nvPr>
            <p:ph sz="quarter" idx="18"/>
          </p:nvPr>
        </p:nvSpPr>
        <p:spPr>
          <a:xfrm>
            <a:off x="957480" y="5970659"/>
            <a:ext cx="7306829" cy="375847"/>
          </a:xfrm>
        </p:spPr>
        <p:txBody>
          <a:bodyPr>
            <a:normAutofit lnSpcReduction="10000"/>
          </a:bodyPr>
          <a:lstStyle/>
          <a:p>
            <a:pPr marL="0" indent="0">
              <a:buNone/>
            </a:pPr>
            <a:r>
              <a:rPr lang="en-CA" sz="2000" b="1" dirty="0"/>
              <a:t>Illustration 2.32: </a:t>
            </a:r>
            <a:r>
              <a:rPr lang="en-CA" sz="2000" dirty="0"/>
              <a:t>A trial balance</a:t>
            </a:r>
          </a:p>
        </p:txBody>
      </p:sp>
      <p:sp>
        <p:nvSpPr>
          <p:cNvPr id="12" name="Content Placeholder 5">
            <a:extLst>
              <a:ext uri="{FF2B5EF4-FFF2-40B4-BE49-F238E27FC236}">
                <a16:creationId xmlns:a16="http://schemas.microsoft.com/office/drawing/2014/main" id="{4C4B0405-14FA-27D8-1EDD-7CE84914541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845847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4DB2-1809-9351-E3F8-8BC4F9A74037}"/>
              </a:ext>
            </a:extLst>
          </p:cNvPr>
          <p:cNvSpPr>
            <a:spLocks noGrp="1"/>
          </p:cNvSpPr>
          <p:nvPr>
            <p:ph type="title"/>
          </p:nvPr>
        </p:nvSpPr>
        <p:spPr/>
        <p:txBody>
          <a:bodyPr/>
          <a:lstStyle/>
          <a:p>
            <a:r>
              <a:rPr lang="en-GB" dirty="0"/>
              <a:t>Limitations of a Trial Balance</a:t>
            </a:r>
            <a:endParaRPr lang="en-IN" dirty="0"/>
          </a:p>
        </p:txBody>
      </p:sp>
      <p:sp>
        <p:nvSpPr>
          <p:cNvPr id="4" name="Content Placeholder 3">
            <a:extLst>
              <a:ext uri="{FF2B5EF4-FFF2-40B4-BE49-F238E27FC236}">
                <a16:creationId xmlns:a16="http://schemas.microsoft.com/office/drawing/2014/main" id="{94EE8108-F849-A5F8-D5FC-F2323CA0A27A}"/>
              </a:ext>
            </a:extLst>
          </p:cNvPr>
          <p:cNvSpPr>
            <a:spLocks noGrp="1"/>
          </p:cNvSpPr>
          <p:nvPr>
            <p:ph sz="quarter" idx="12"/>
          </p:nvPr>
        </p:nvSpPr>
        <p:spPr>
          <a:xfrm>
            <a:off x="513862" y="1424065"/>
            <a:ext cx="8533885" cy="2941458"/>
          </a:xfrm>
        </p:spPr>
        <p:txBody>
          <a:bodyPr>
            <a:noAutofit/>
          </a:bodyPr>
          <a:lstStyle/>
          <a:p>
            <a:pPr marL="0" indent="0">
              <a:buNone/>
            </a:pPr>
            <a:r>
              <a:rPr lang="en-US" sz="2400" b="1" dirty="0">
                <a:solidFill>
                  <a:schemeClr val="accent2"/>
                </a:solidFill>
                <a:latin typeface="Calibri" panose="020F0502020204030204" pitchFamily="34" charset="0"/>
                <a:cs typeface="Calibri" panose="020F0502020204030204" pitchFamily="34" charset="0"/>
              </a:rPr>
              <a:t>A trial balance may balance even when: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 a transaction not journalized.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a correct journal entry not posted.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3</a:t>
            </a:r>
            <a:r>
              <a:rPr lang="en-US" sz="2400" dirty="0">
                <a:latin typeface="Calibri" panose="020F0502020204030204" pitchFamily="34" charset="0"/>
                <a:cs typeface="Calibri" panose="020F0502020204030204" pitchFamily="34" charset="0"/>
              </a:rPr>
              <a:t> - a journal entry posted twice.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4</a:t>
            </a:r>
            <a:r>
              <a:rPr lang="en-US" sz="2400" dirty="0">
                <a:latin typeface="Calibri" panose="020F0502020204030204" pitchFamily="34" charset="0"/>
                <a:cs typeface="Calibri" panose="020F0502020204030204" pitchFamily="34" charset="0"/>
              </a:rPr>
              <a:t> - Incorrect accounts used in journalizing or posting. </a:t>
            </a:r>
            <a:br>
              <a:rPr lang="en-US" sz="2400" dirty="0">
                <a:latin typeface="Calibri" panose="020F0502020204030204" pitchFamily="34" charset="0"/>
                <a:cs typeface="Calibri" panose="020F0502020204030204" pitchFamily="34" charset="0"/>
              </a:rPr>
            </a:br>
            <a:r>
              <a:rPr lang="en-US" sz="2400" b="1" dirty="0">
                <a:solidFill>
                  <a:schemeClr val="accent2"/>
                </a:solidFill>
                <a:latin typeface="Calibri" panose="020F0502020204030204" pitchFamily="34" charset="0"/>
                <a:cs typeface="Calibri" panose="020F0502020204030204" pitchFamily="34" charset="0"/>
              </a:rPr>
              <a:t>5</a:t>
            </a:r>
            <a:r>
              <a:rPr lang="en-US" sz="2400" dirty="0">
                <a:latin typeface="Calibri" panose="020F0502020204030204" pitchFamily="34" charset="0"/>
                <a:cs typeface="Calibri" panose="020F0502020204030204" pitchFamily="34" charset="0"/>
              </a:rPr>
              <a:t> - Offsetting errors made in recording the amount of a transaction.</a:t>
            </a:r>
            <a:endParaRPr lang="en-IN" sz="2400" dirty="0"/>
          </a:p>
        </p:txBody>
      </p:sp>
      <p:sp>
        <p:nvSpPr>
          <p:cNvPr id="14" name="Content Placeholder 13">
            <a:extLst>
              <a:ext uri="{FF2B5EF4-FFF2-40B4-BE49-F238E27FC236}">
                <a16:creationId xmlns:a16="http://schemas.microsoft.com/office/drawing/2014/main" id="{08212B7E-32F7-D101-DD0C-6EF2C2D24C26}"/>
              </a:ext>
            </a:extLst>
          </p:cNvPr>
          <p:cNvSpPr>
            <a:spLocks noGrp="1"/>
          </p:cNvSpPr>
          <p:nvPr>
            <p:ph sz="quarter" idx="18"/>
          </p:nvPr>
        </p:nvSpPr>
        <p:spPr>
          <a:xfrm>
            <a:off x="669926" y="4480021"/>
            <a:ext cx="4483405" cy="1384995"/>
          </a:xfrm>
          <a:prstGeom prst="rect">
            <a:avLst/>
          </a:prstGeom>
        </p:spPr>
        <p:txBody>
          <a:bodyPr wrap="square">
            <a:spAutoFit/>
          </a:bodyPr>
          <a:lstStyle/>
          <a:p>
            <a:pPr marL="0" indent="0">
              <a:buNone/>
            </a:pPr>
            <a:r>
              <a:rPr lang="en-US" sz="2400" b="1" dirty="0">
                <a:solidFill>
                  <a:srgbClr val="666600"/>
                </a:solidFill>
              </a:rPr>
              <a:t>ETHICS NOTE </a:t>
            </a:r>
            <a:br>
              <a:rPr lang="en-US" sz="2000" b="1" dirty="0">
                <a:solidFill>
                  <a:srgbClr val="666600"/>
                </a:solidFill>
              </a:rPr>
            </a:br>
            <a:r>
              <a:rPr lang="en-US" sz="2000" b="1" dirty="0">
                <a:solidFill>
                  <a:schemeClr val="accent2"/>
                </a:solidFill>
                <a:cs typeface="Calibri" panose="020F0502020204030204" pitchFamily="34" charset="0"/>
              </a:rPr>
              <a:t>Error:</a:t>
            </a:r>
            <a:br>
              <a:rPr lang="en-US" sz="2000" dirty="0">
                <a:cs typeface="Calibri" panose="020F0502020204030204" pitchFamily="34" charset="0"/>
              </a:rPr>
            </a:br>
            <a:r>
              <a:rPr lang="en-US" sz="2000" dirty="0">
                <a:cs typeface="Calibri" panose="020F0502020204030204" pitchFamily="34" charset="0"/>
              </a:rPr>
              <a:t>T</a:t>
            </a:r>
            <a:r>
              <a:rPr lang="en-US" sz="2000" dirty="0">
                <a:solidFill>
                  <a:srgbClr val="262626"/>
                </a:solidFill>
                <a:cs typeface="Calibri" panose="020F0502020204030204" pitchFamily="34" charset="0"/>
              </a:rPr>
              <a:t>he result of an unintentional mistake</a:t>
            </a:r>
            <a:br>
              <a:rPr lang="en-US" sz="2000" dirty="0">
                <a:solidFill>
                  <a:srgbClr val="262626"/>
                </a:solidFill>
                <a:cs typeface="Calibri" panose="020F0502020204030204" pitchFamily="34" charset="0"/>
              </a:rPr>
            </a:br>
            <a:r>
              <a:rPr lang="en-US" sz="2000" dirty="0">
                <a:solidFill>
                  <a:srgbClr val="262626"/>
                </a:solidFill>
                <a:cs typeface="Calibri" panose="020F0502020204030204" pitchFamily="34" charset="0"/>
              </a:rPr>
              <a:t>Neither ethical nor unethical </a:t>
            </a:r>
            <a:endParaRPr lang="en-US" sz="2000" dirty="0"/>
          </a:p>
        </p:txBody>
      </p:sp>
      <p:sp>
        <p:nvSpPr>
          <p:cNvPr id="11" name="Content Placeholder 10">
            <a:extLst>
              <a:ext uri="{FF2B5EF4-FFF2-40B4-BE49-F238E27FC236}">
                <a16:creationId xmlns:a16="http://schemas.microsoft.com/office/drawing/2014/main" id="{1F6E70C4-248C-30AD-9DDF-511F8B7732B5}"/>
              </a:ext>
            </a:extLst>
          </p:cNvPr>
          <p:cNvSpPr>
            <a:spLocks noGrp="1"/>
          </p:cNvSpPr>
          <p:nvPr>
            <p:ph sz="quarter" idx="21"/>
          </p:nvPr>
        </p:nvSpPr>
        <p:spPr>
          <a:xfrm>
            <a:off x="5153331" y="4802138"/>
            <a:ext cx="3475831" cy="1063927"/>
          </a:xfrm>
        </p:spPr>
        <p:txBody>
          <a:bodyPr>
            <a:normAutofit/>
          </a:bodyPr>
          <a:lstStyle/>
          <a:p>
            <a:pPr marL="0" indent="0">
              <a:lnSpc>
                <a:spcPct val="100000"/>
              </a:lnSpc>
              <a:buNone/>
            </a:pPr>
            <a:r>
              <a:rPr lang="en-US" sz="2000" b="1" dirty="0">
                <a:solidFill>
                  <a:schemeClr val="accent2"/>
                </a:solidFill>
                <a:latin typeface="Calibri" panose="020F0502020204030204" pitchFamily="34" charset="0"/>
                <a:cs typeface="Calibri" panose="020F0502020204030204" pitchFamily="34" charset="0"/>
              </a:rPr>
              <a:t>Irregularity: </a:t>
            </a:r>
            <a:br>
              <a:rPr lang="en-US" sz="2000" dirty="0">
                <a:solidFill>
                  <a:srgbClr val="262626"/>
                </a:solidFill>
                <a:latin typeface="Calibri" panose="020F0502020204030204" pitchFamily="34" charset="0"/>
                <a:cs typeface="Calibri" panose="020F0502020204030204" pitchFamily="34" charset="0"/>
              </a:rPr>
            </a:br>
            <a:r>
              <a:rPr lang="en-US" sz="2000" dirty="0">
                <a:solidFill>
                  <a:srgbClr val="262626"/>
                </a:solidFill>
                <a:latin typeface="Calibri" panose="020F0502020204030204" pitchFamily="34" charset="0"/>
                <a:cs typeface="Calibri" panose="020F0502020204030204" pitchFamily="34" charset="0"/>
              </a:rPr>
              <a:t>An intentional misstatement</a:t>
            </a:r>
            <a:br>
              <a:rPr lang="en-US" sz="2000" dirty="0">
                <a:solidFill>
                  <a:srgbClr val="262626"/>
                </a:solidFill>
                <a:latin typeface="Calibri" panose="020F0502020204030204" pitchFamily="34" charset="0"/>
                <a:cs typeface="Calibri" panose="020F0502020204030204" pitchFamily="34" charset="0"/>
              </a:rPr>
            </a:br>
            <a:r>
              <a:rPr lang="en-US" sz="2000" dirty="0">
                <a:solidFill>
                  <a:srgbClr val="262626"/>
                </a:solidFill>
                <a:latin typeface="Calibri" panose="020F0502020204030204" pitchFamily="34" charset="0"/>
                <a:cs typeface="Calibri" panose="020F0502020204030204" pitchFamily="34" charset="0"/>
              </a:rPr>
              <a:t>Viewed as unethical</a:t>
            </a:r>
            <a:endParaRPr lang="en-US" sz="2000" dirty="0"/>
          </a:p>
        </p:txBody>
      </p:sp>
      <p:sp>
        <p:nvSpPr>
          <p:cNvPr id="9" name="Content Placeholder 5">
            <a:extLst>
              <a:ext uri="{FF2B5EF4-FFF2-40B4-BE49-F238E27FC236}">
                <a16:creationId xmlns:a16="http://schemas.microsoft.com/office/drawing/2014/main" id="{286B8BE5-7846-B5C6-360E-CC634A74E10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203152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760F-F1CE-BA91-DC81-0220F1C78D9D}"/>
              </a:ext>
            </a:extLst>
          </p:cNvPr>
          <p:cNvSpPr>
            <a:spLocks noGrp="1"/>
          </p:cNvSpPr>
          <p:nvPr>
            <p:ph type="title"/>
          </p:nvPr>
        </p:nvSpPr>
        <p:spPr/>
        <p:txBody>
          <a:bodyPr/>
          <a:lstStyle/>
          <a:p>
            <a:r>
              <a:rPr lang="en-US" sz="4000" b="1" dirty="0">
                <a:solidFill>
                  <a:schemeClr val="accent2"/>
                </a:solidFill>
                <a:latin typeface="Calibri" panose="020F0502020204030204" pitchFamily="34" charset="0"/>
                <a:cs typeface="Calibri" panose="020F0502020204030204" pitchFamily="34" charset="0"/>
              </a:rPr>
              <a:t>Currency Signs and Underlining</a:t>
            </a:r>
            <a:endParaRPr lang="en-IN" dirty="0"/>
          </a:p>
        </p:txBody>
      </p:sp>
      <p:sp>
        <p:nvSpPr>
          <p:cNvPr id="3" name="Content Placeholder 2">
            <a:extLst>
              <a:ext uri="{FF2B5EF4-FFF2-40B4-BE49-F238E27FC236}">
                <a16:creationId xmlns:a16="http://schemas.microsoft.com/office/drawing/2014/main" id="{3DA0DF5E-D30D-EE71-AFFD-4097738FC6B6}"/>
              </a:ext>
            </a:extLst>
          </p:cNvPr>
          <p:cNvSpPr>
            <a:spLocks noGrp="1"/>
          </p:cNvSpPr>
          <p:nvPr>
            <p:ph sz="quarter" idx="12"/>
          </p:nvPr>
        </p:nvSpPr>
        <p:spPr/>
        <p:txBody>
          <a:bodyPr>
            <a:normAutofit/>
          </a:bodyPr>
          <a:lstStyle/>
          <a:p>
            <a:pPr marL="0" indent="0">
              <a:buNone/>
            </a:pPr>
            <a:r>
              <a:rPr lang="en-US" sz="3200" b="1" dirty="0">
                <a:solidFill>
                  <a:schemeClr val="accent2"/>
                </a:solidFill>
                <a:latin typeface="Calibri" panose="020F0502020204030204" pitchFamily="34" charset="0"/>
                <a:cs typeface="Calibri" panose="020F0502020204030204" pitchFamily="34" charset="0"/>
              </a:rPr>
              <a:t>Currency Signs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Do not appear in journals or ledgers.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Typically </a:t>
            </a:r>
            <a:r>
              <a:rPr lang="en-US" sz="2400" dirty="0">
                <a:solidFill>
                  <a:srgbClr val="FF0000"/>
                </a:solidFill>
                <a:latin typeface="Calibri" panose="020F0502020204030204" pitchFamily="34" charset="0"/>
                <a:cs typeface="Calibri" panose="020F0502020204030204" pitchFamily="34" charset="0"/>
              </a:rPr>
              <a:t>used only in the trial balance </a:t>
            </a:r>
            <a:r>
              <a:rPr lang="en-US" sz="2400" dirty="0">
                <a:latin typeface="Calibri" panose="020F0502020204030204" pitchFamily="34" charset="0"/>
                <a:cs typeface="Calibri" panose="020F0502020204030204" pitchFamily="34" charset="0"/>
              </a:rPr>
              <a:t>and </a:t>
            </a:r>
            <a:r>
              <a:rPr lang="en-US" sz="2400" dirty="0">
                <a:solidFill>
                  <a:srgbClr val="FF0000"/>
                </a:solidFill>
                <a:latin typeface="Calibri" panose="020F0502020204030204" pitchFamily="34" charset="0"/>
                <a:cs typeface="Calibri" panose="020F0502020204030204" pitchFamily="34" charset="0"/>
              </a:rPr>
              <a:t>the financial statements</a:t>
            </a:r>
            <a:r>
              <a:rPr lang="en-US" sz="2400" dirty="0">
                <a:latin typeface="Calibri" panose="020F0502020204030204" pitchFamily="34" charset="0"/>
                <a:cs typeface="Calibri" panose="020F0502020204030204" pitchFamily="34" charset="0"/>
              </a:rPr>
              <a:t>.</a:t>
            </a:r>
          </a:p>
          <a:p>
            <a:pPr marL="342900" indent="-342900">
              <a:spcAft>
                <a:spcPts val="30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Shown </a:t>
            </a:r>
            <a:r>
              <a:rPr lang="en-US" sz="2400" dirty="0">
                <a:solidFill>
                  <a:srgbClr val="FF0000"/>
                </a:solidFill>
                <a:latin typeface="Calibri" panose="020F0502020204030204" pitchFamily="34" charset="0"/>
                <a:cs typeface="Calibri" panose="020F0502020204030204" pitchFamily="34" charset="0"/>
              </a:rPr>
              <a:t>only for the first item </a:t>
            </a:r>
            <a:r>
              <a:rPr lang="en-US" sz="2400" dirty="0">
                <a:latin typeface="Calibri" panose="020F0502020204030204" pitchFamily="34" charset="0"/>
                <a:cs typeface="Calibri" panose="020F0502020204030204" pitchFamily="34" charset="0"/>
              </a:rPr>
              <a:t>and the </a:t>
            </a:r>
            <a:r>
              <a:rPr lang="en-US" sz="2400" dirty="0">
                <a:solidFill>
                  <a:srgbClr val="FF0000"/>
                </a:solidFill>
                <a:latin typeface="Calibri" panose="020F0502020204030204" pitchFamily="34" charset="0"/>
                <a:cs typeface="Calibri" panose="020F0502020204030204" pitchFamily="34" charset="0"/>
              </a:rPr>
              <a:t>total</a:t>
            </a:r>
            <a:r>
              <a:rPr lang="en-US" sz="2400" dirty="0">
                <a:latin typeface="Calibri" panose="020F0502020204030204" pitchFamily="34" charset="0"/>
                <a:cs typeface="Calibri" panose="020F0502020204030204" pitchFamily="34" charset="0"/>
              </a:rPr>
              <a:t> in the column.</a:t>
            </a:r>
          </a:p>
        </p:txBody>
      </p:sp>
      <p:sp>
        <p:nvSpPr>
          <p:cNvPr id="6" name="Content Placeholder 5">
            <a:extLst>
              <a:ext uri="{FF2B5EF4-FFF2-40B4-BE49-F238E27FC236}">
                <a16:creationId xmlns:a16="http://schemas.microsoft.com/office/drawing/2014/main" id="{DB8FB383-83AD-05BC-8306-A69AA18B94E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394372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154EB9-91B1-BB25-9A0B-4ACF5F24DABD}"/>
              </a:ext>
            </a:extLst>
          </p:cNvPr>
          <p:cNvSpPr>
            <a:spLocks noGrp="1"/>
          </p:cNvSpPr>
          <p:nvPr>
            <p:ph type="title"/>
          </p:nvPr>
        </p:nvSpPr>
        <p:spPr/>
        <p:txBody>
          <a:bodyPr/>
          <a:lstStyle/>
          <a:p>
            <a:r>
              <a:rPr lang="en-GB" dirty="0"/>
              <a:t>DO IT! 4: Trial Balance</a:t>
            </a:r>
            <a:endParaRPr lang="en-IN" dirty="0"/>
          </a:p>
        </p:txBody>
      </p:sp>
      <p:sp>
        <p:nvSpPr>
          <p:cNvPr id="12" name="Content Placeholder 11">
            <a:extLst>
              <a:ext uri="{FF2B5EF4-FFF2-40B4-BE49-F238E27FC236}">
                <a16:creationId xmlns:a16="http://schemas.microsoft.com/office/drawing/2014/main" id="{C014EDC1-1C0B-CE53-ACB9-354AAD25D180}"/>
              </a:ext>
            </a:extLst>
          </p:cNvPr>
          <p:cNvSpPr>
            <a:spLocks noGrp="1"/>
          </p:cNvSpPr>
          <p:nvPr>
            <p:ph sz="quarter" idx="10"/>
          </p:nvPr>
        </p:nvSpPr>
        <p:spPr>
          <a:xfrm>
            <a:off x="514350" y="1679575"/>
            <a:ext cx="8115300" cy="955341"/>
          </a:xfrm>
        </p:spPr>
        <p:txBody>
          <a:bodyPr>
            <a:normAutofit/>
          </a:bodyPr>
          <a:lstStyle/>
          <a:p>
            <a:pPr marL="0" indent="0">
              <a:lnSpc>
                <a:spcPct val="100000"/>
              </a:lnSpc>
              <a:spcBef>
                <a:spcPts val="600"/>
              </a:spcBef>
              <a:buNone/>
            </a:pPr>
            <a:r>
              <a:rPr lang="en-US" sz="2400" b="0" i="0" u="none" strike="noStrike" baseline="0" dirty="0"/>
              <a:t>The following accounts come from the ledger of Bali Beach Supply at December 31, 2025.</a:t>
            </a:r>
          </a:p>
        </p:txBody>
      </p:sp>
      <p:graphicFrame>
        <p:nvGraphicFramePr>
          <p:cNvPr id="18" name="Table 10">
            <a:extLst>
              <a:ext uri="{FF2B5EF4-FFF2-40B4-BE49-F238E27FC236}">
                <a16:creationId xmlns:a16="http://schemas.microsoft.com/office/drawing/2014/main" id="{459C43D6-2947-6C68-F04D-D0CE889FE70E}"/>
              </a:ext>
            </a:extLst>
          </p:cNvPr>
          <p:cNvGraphicFramePr>
            <a:graphicFrameLocks/>
          </p:cNvGraphicFramePr>
          <p:nvPr>
            <p:extLst>
              <p:ext uri="{D42A27DB-BD31-4B8C-83A1-F6EECF244321}">
                <p14:modId xmlns:p14="http://schemas.microsoft.com/office/powerpoint/2010/main" val="1450688964"/>
              </p:ext>
            </p:extLst>
          </p:nvPr>
        </p:nvGraphicFramePr>
        <p:xfrm>
          <a:off x="610609" y="2623913"/>
          <a:ext cx="3916126" cy="2255520"/>
        </p:xfrm>
        <a:graphic>
          <a:graphicData uri="http://schemas.openxmlformats.org/drawingml/2006/table">
            <a:tbl>
              <a:tblPr firstRow="1" bandRow="1"/>
              <a:tblGrid>
                <a:gridCol w="538480">
                  <a:extLst>
                    <a:ext uri="{9D8B030D-6E8A-4147-A177-3AD203B41FA5}">
                      <a16:colId xmlns:a16="http://schemas.microsoft.com/office/drawing/2014/main" val="343616555"/>
                    </a:ext>
                  </a:extLst>
                </a:gridCol>
                <a:gridCol w="2367678">
                  <a:extLst>
                    <a:ext uri="{9D8B030D-6E8A-4147-A177-3AD203B41FA5}">
                      <a16:colId xmlns:a16="http://schemas.microsoft.com/office/drawing/2014/main" val="1272920165"/>
                    </a:ext>
                  </a:extLst>
                </a:gridCol>
                <a:gridCol w="1009968">
                  <a:extLst>
                    <a:ext uri="{9D8B030D-6E8A-4147-A177-3AD203B41FA5}">
                      <a16:colId xmlns:a16="http://schemas.microsoft.com/office/drawing/2014/main" val="794351687"/>
                    </a:ext>
                  </a:extLst>
                </a:gridCol>
              </a:tblGrid>
              <a:tr h="0">
                <a:tc>
                  <a:txBody>
                    <a:bodyPr/>
                    <a:lstStyle/>
                    <a:p>
                      <a:r>
                        <a:rPr lang="en-GB" sz="1600" dirty="0"/>
                        <a:t>157</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Equipment</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R$88,000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16480810"/>
                  </a:ext>
                </a:extLst>
              </a:tr>
              <a:tr h="0">
                <a:tc>
                  <a:txBody>
                    <a:bodyPr/>
                    <a:lstStyle/>
                    <a:p>
                      <a:r>
                        <a:rPr lang="en-GB" sz="1600" dirty="0"/>
                        <a:t>332</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Dividends</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8,000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98333977"/>
                  </a:ext>
                </a:extLst>
              </a:tr>
              <a:tr h="0">
                <a:tc>
                  <a:txBody>
                    <a:bodyPr/>
                    <a:lstStyle/>
                    <a:p>
                      <a:r>
                        <a:rPr lang="en-GB" sz="1600" dirty="0"/>
                        <a:t>201</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Accounts Payable</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22,000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78432147"/>
                  </a:ext>
                </a:extLst>
              </a:tr>
              <a:tr h="0">
                <a:tc>
                  <a:txBody>
                    <a:bodyPr/>
                    <a:lstStyle/>
                    <a:p>
                      <a:r>
                        <a:rPr lang="en-GB" sz="1600" dirty="0"/>
                        <a:t>726</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Salaries and Wages Expense</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42,000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449257508"/>
                  </a:ext>
                </a:extLst>
              </a:tr>
              <a:tr h="0">
                <a:tc>
                  <a:txBody>
                    <a:bodyPr/>
                    <a:lstStyle/>
                    <a:p>
                      <a:r>
                        <a:rPr lang="en-GB" sz="1600" dirty="0"/>
                        <a:t>112</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Accounts Receivable</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4,000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2872923"/>
                  </a:ext>
                </a:extLst>
              </a:tr>
              <a:tr h="0">
                <a:tc>
                  <a:txBody>
                    <a:bodyPr/>
                    <a:lstStyle/>
                    <a:p>
                      <a:r>
                        <a:rPr lang="en-GB" sz="1600" dirty="0"/>
                        <a:t>400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t>Service Revenue</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t>95,000</a:t>
                      </a:r>
                      <a:endParaRPr lang="en-IN" sz="16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91948480"/>
                  </a:ext>
                </a:extLst>
              </a:tr>
            </a:tbl>
          </a:graphicData>
        </a:graphic>
      </p:graphicFrame>
      <p:graphicFrame>
        <p:nvGraphicFramePr>
          <p:cNvPr id="19" name="Table 11">
            <a:extLst>
              <a:ext uri="{FF2B5EF4-FFF2-40B4-BE49-F238E27FC236}">
                <a16:creationId xmlns:a16="http://schemas.microsoft.com/office/drawing/2014/main" id="{8F3F5B04-0EFE-F974-04E8-BCEB9F02144A}"/>
              </a:ext>
            </a:extLst>
          </p:cNvPr>
          <p:cNvGraphicFramePr>
            <a:graphicFrameLocks/>
          </p:cNvGraphicFramePr>
          <p:nvPr>
            <p:extLst>
              <p:ext uri="{D42A27DB-BD31-4B8C-83A1-F6EECF244321}">
                <p14:modId xmlns:p14="http://schemas.microsoft.com/office/powerpoint/2010/main" val="2659974242"/>
              </p:ext>
            </p:extLst>
          </p:nvPr>
        </p:nvGraphicFramePr>
        <p:xfrm>
          <a:off x="4707150" y="2623913"/>
          <a:ext cx="4123348" cy="2255520"/>
        </p:xfrm>
        <a:graphic>
          <a:graphicData uri="http://schemas.openxmlformats.org/drawingml/2006/table">
            <a:tbl>
              <a:tblPr firstRow="1" bandRow="1"/>
              <a:tblGrid>
                <a:gridCol w="538480">
                  <a:extLst>
                    <a:ext uri="{9D8B030D-6E8A-4147-A177-3AD203B41FA5}">
                      <a16:colId xmlns:a16="http://schemas.microsoft.com/office/drawing/2014/main" val="4011581542"/>
                    </a:ext>
                  </a:extLst>
                </a:gridCol>
                <a:gridCol w="2574900">
                  <a:extLst>
                    <a:ext uri="{9D8B030D-6E8A-4147-A177-3AD203B41FA5}">
                      <a16:colId xmlns:a16="http://schemas.microsoft.com/office/drawing/2014/main" val="4057884622"/>
                    </a:ext>
                  </a:extLst>
                </a:gridCol>
                <a:gridCol w="1009968">
                  <a:extLst>
                    <a:ext uri="{9D8B030D-6E8A-4147-A177-3AD203B41FA5}">
                      <a16:colId xmlns:a16="http://schemas.microsoft.com/office/drawing/2014/main" val="3563468443"/>
                    </a:ext>
                  </a:extLst>
                </a:gridCol>
              </a:tblGrid>
              <a:tr h="0">
                <a:tc>
                  <a:txBody>
                    <a:bodyPr/>
                    <a:lstStyle/>
                    <a:p>
                      <a:r>
                        <a:rPr lang="en-GB" sz="1600" dirty="0">
                          <a:latin typeface="+mn-lt"/>
                        </a:rPr>
                        <a:t>311</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Share Capital </a:t>
                      </a:r>
                      <a:r>
                        <a:rPr lang="en-GB" sz="1600" dirty="0">
                          <a:latin typeface="+mn-lt"/>
                          <a:cs typeface="Arial" panose="020B0604020202020204" pitchFamily="34" charset="0"/>
                        </a:rPr>
                        <a:t>—Ordinary</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R$20,000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35937913"/>
                  </a:ext>
                </a:extLst>
              </a:tr>
              <a:tr h="0">
                <a:tc>
                  <a:txBody>
                    <a:bodyPr/>
                    <a:lstStyle/>
                    <a:p>
                      <a:r>
                        <a:rPr lang="en-GB" sz="1600" dirty="0">
                          <a:latin typeface="+mn-lt"/>
                        </a:rPr>
                        <a:t>212</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Salaries and Wages Payable</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2,000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12284377"/>
                  </a:ext>
                </a:extLst>
              </a:tr>
              <a:tr h="0">
                <a:tc>
                  <a:txBody>
                    <a:bodyPr/>
                    <a:lstStyle/>
                    <a:p>
                      <a:r>
                        <a:rPr lang="en-GB" sz="1600" dirty="0">
                          <a:latin typeface="+mn-lt"/>
                        </a:rPr>
                        <a:t>200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Notes Payable (due in 3 Months)</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19,000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52286540"/>
                  </a:ext>
                </a:extLst>
              </a:tr>
              <a:tr h="0">
                <a:tc>
                  <a:txBody>
                    <a:bodyPr/>
                    <a:lstStyle/>
                    <a:p>
                      <a:r>
                        <a:rPr lang="en-GB" sz="1600" dirty="0">
                          <a:latin typeface="+mn-lt"/>
                        </a:rPr>
                        <a:t>732</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Utilities Expense</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3,000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37384884"/>
                  </a:ext>
                </a:extLst>
              </a:tr>
              <a:tr h="0">
                <a:tc>
                  <a:txBody>
                    <a:bodyPr/>
                    <a:lstStyle/>
                    <a:p>
                      <a:r>
                        <a:rPr lang="en-GB" sz="1600" dirty="0">
                          <a:latin typeface="+mn-lt"/>
                        </a:rPr>
                        <a:t>130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Prepaid Insurance</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6,000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23938723"/>
                  </a:ext>
                </a:extLst>
              </a:tr>
              <a:tr h="0">
                <a:tc>
                  <a:txBody>
                    <a:bodyPr/>
                    <a:lstStyle/>
                    <a:p>
                      <a:r>
                        <a:rPr lang="en-GB" sz="1600" dirty="0">
                          <a:latin typeface="+mn-lt"/>
                        </a:rPr>
                        <a:t>101</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dirty="0">
                          <a:latin typeface="+mn-lt"/>
                        </a:rPr>
                        <a:t>Cash</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gn="r"/>
                      <a:r>
                        <a:rPr lang="en-GB" sz="1600" dirty="0">
                          <a:latin typeface="+mn-lt"/>
                        </a:rPr>
                        <a:t>7,000</a:t>
                      </a:r>
                      <a:endParaRPr lang="en-IN" sz="1600" dirty="0">
                        <a:latin typeface="+mn-lt"/>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94586872"/>
                  </a:ext>
                </a:extLst>
              </a:tr>
            </a:tbl>
          </a:graphicData>
        </a:graphic>
      </p:graphicFrame>
      <p:sp>
        <p:nvSpPr>
          <p:cNvPr id="13" name="Content Placeholder 12">
            <a:extLst>
              <a:ext uri="{FF2B5EF4-FFF2-40B4-BE49-F238E27FC236}">
                <a16:creationId xmlns:a16="http://schemas.microsoft.com/office/drawing/2014/main" id="{9BFE00A8-3890-328D-A05B-63285C5B7B6A}"/>
              </a:ext>
            </a:extLst>
          </p:cNvPr>
          <p:cNvSpPr>
            <a:spLocks noGrp="1"/>
          </p:cNvSpPr>
          <p:nvPr>
            <p:ph sz="quarter" idx="11"/>
          </p:nvPr>
        </p:nvSpPr>
        <p:spPr>
          <a:xfrm>
            <a:off x="514350" y="5143932"/>
            <a:ext cx="6451934" cy="558027"/>
          </a:xfrm>
        </p:spPr>
        <p:txBody>
          <a:bodyPr>
            <a:normAutofit/>
          </a:bodyPr>
          <a:lstStyle/>
          <a:p>
            <a:pPr marL="0" indent="0">
              <a:buNone/>
            </a:pPr>
            <a:r>
              <a:rPr lang="en-US" sz="2400" b="0" i="0" u="none" strike="noStrike" baseline="0" dirty="0"/>
              <a:t>Prepare a trial balance in good form.</a:t>
            </a:r>
            <a:endParaRPr lang="en-US" sz="2400" dirty="0"/>
          </a:p>
        </p:txBody>
      </p:sp>
      <p:sp>
        <p:nvSpPr>
          <p:cNvPr id="17" name="Content Placeholder 16">
            <a:extLst>
              <a:ext uri="{FF2B5EF4-FFF2-40B4-BE49-F238E27FC236}">
                <a16:creationId xmlns:a16="http://schemas.microsoft.com/office/drawing/2014/main" id="{82AAECC3-350C-E5AE-7AAA-524F9CA78E5F}"/>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49D479D2-EFEA-A8AB-3C8B-6FE1791D7317}"/>
                  </a:ext>
                </a:extLst>
              </p14:cNvPr>
              <p14:cNvContentPartPr/>
              <p14:nvPr/>
            </p14:nvContentPartPr>
            <p14:xfrm>
              <a:off x="685412" y="2743219"/>
              <a:ext cx="3729600" cy="78480"/>
            </p14:xfrm>
          </p:contentPart>
        </mc:Choice>
        <mc:Fallback xmlns="">
          <p:pic>
            <p:nvPicPr>
              <p:cNvPr id="2" name="墨迹 1">
                <a:extLst>
                  <a:ext uri="{FF2B5EF4-FFF2-40B4-BE49-F238E27FC236}">
                    <a16:creationId xmlns:a16="http://schemas.microsoft.com/office/drawing/2014/main" id="{49D479D2-EFEA-A8AB-3C8B-6FE1791D7317}"/>
                  </a:ext>
                </a:extLst>
              </p:cNvPr>
              <p:cNvPicPr/>
              <p:nvPr/>
            </p:nvPicPr>
            <p:blipFill>
              <a:blip r:embed="rId3"/>
              <a:stretch>
                <a:fillRect/>
              </a:stretch>
            </p:blipFill>
            <p:spPr>
              <a:xfrm>
                <a:off x="631772" y="2635219"/>
                <a:ext cx="38372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552A5693-1398-97A8-77C3-193EC1CA3E3E}"/>
                  </a:ext>
                </a:extLst>
              </p14:cNvPr>
              <p14:cNvContentPartPr/>
              <p14:nvPr/>
            </p14:nvContentPartPr>
            <p14:xfrm>
              <a:off x="613412" y="4294819"/>
              <a:ext cx="4182840" cy="109080"/>
            </p14:xfrm>
          </p:contentPart>
        </mc:Choice>
        <mc:Fallback xmlns="">
          <p:pic>
            <p:nvPicPr>
              <p:cNvPr id="7" name="墨迹 6">
                <a:extLst>
                  <a:ext uri="{FF2B5EF4-FFF2-40B4-BE49-F238E27FC236}">
                    <a16:creationId xmlns:a16="http://schemas.microsoft.com/office/drawing/2014/main" id="{552A5693-1398-97A8-77C3-193EC1CA3E3E}"/>
                  </a:ext>
                </a:extLst>
              </p:cNvPr>
              <p:cNvPicPr/>
              <p:nvPr/>
            </p:nvPicPr>
            <p:blipFill>
              <a:blip r:embed="rId5"/>
              <a:stretch>
                <a:fillRect/>
              </a:stretch>
            </p:blipFill>
            <p:spPr>
              <a:xfrm>
                <a:off x="559772" y="4186819"/>
                <a:ext cx="42904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C01C0112-1C3A-1887-2831-447535E1820D}"/>
                  </a:ext>
                </a:extLst>
              </p14:cNvPr>
              <p14:cNvContentPartPr/>
              <p14:nvPr/>
            </p14:nvContentPartPr>
            <p14:xfrm>
              <a:off x="4866452" y="4721779"/>
              <a:ext cx="3856680" cy="37080"/>
            </p14:xfrm>
          </p:contentPart>
        </mc:Choice>
        <mc:Fallback xmlns="">
          <p:pic>
            <p:nvPicPr>
              <p:cNvPr id="8" name="墨迹 7">
                <a:extLst>
                  <a:ext uri="{FF2B5EF4-FFF2-40B4-BE49-F238E27FC236}">
                    <a16:creationId xmlns:a16="http://schemas.microsoft.com/office/drawing/2014/main" id="{C01C0112-1C3A-1887-2831-447535E1820D}"/>
                  </a:ext>
                </a:extLst>
              </p:cNvPr>
              <p:cNvPicPr/>
              <p:nvPr/>
            </p:nvPicPr>
            <p:blipFill>
              <a:blip r:embed="rId7"/>
              <a:stretch>
                <a:fillRect/>
              </a:stretch>
            </p:blipFill>
            <p:spPr>
              <a:xfrm>
                <a:off x="4812812" y="4614139"/>
                <a:ext cx="39643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2FCD47E2-A870-99A1-0C00-9DA858F83434}"/>
                  </a:ext>
                </a:extLst>
              </p14:cNvPr>
              <p14:cNvContentPartPr/>
              <p14:nvPr/>
            </p14:nvContentPartPr>
            <p14:xfrm>
              <a:off x="691532" y="3446659"/>
              <a:ext cx="3732120" cy="58680"/>
            </p14:xfrm>
          </p:contentPart>
        </mc:Choice>
        <mc:Fallback xmlns="">
          <p:pic>
            <p:nvPicPr>
              <p:cNvPr id="14" name="墨迹 13">
                <a:extLst>
                  <a:ext uri="{FF2B5EF4-FFF2-40B4-BE49-F238E27FC236}">
                    <a16:creationId xmlns:a16="http://schemas.microsoft.com/office/drawing/2014/main" id="{2FCD47E2-A870-99A1-0C00-9DA858F83434}"/>
                  </a:ext>
                </a:extLst>
              </p:cNvPr>
              <p:cNvPicPr/>
              <p:nvPr/>
            </p:nvPicPr>
            <p:blipFill>
              <a:blip r:embed="rId9"/>
              <a:stretch>
                <a:fillRect/>
              </a:stretch>
            </p:blipFill>
            <p:spPr>
              <a:xfrm>
                <a:off x="637892" y="3338659"/>
                <a:ext cx="38397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73FDA900-13D4-81B9-09B7-19B5FBB46A59}"/>
                  </a:ext>
                </a:extLst>
              </p14:cNvPr>
              <p14:cNvContentPartPr/>
              <p14:nvPr/>
            </p14:nvContentPartPr>
            <p14:xfrm>
              <a:off x="4806332" y="3103939"/>
              <a:ext cx="4020840" cy="102960"/>
            </p14:xfrm>
          </p:contentPart>
        </mc:Choice>
        <mc:Fallback xmlns="">
          <p:pic>
            <p:nvPicPr>
              <p:cNvPr id="15" name="墨迹 14">
                <a:extLst>
                  <a:ext uri="{FF2B5EF4-FFF2-40B4-BE49-F238E27FC236}">
                    <a16:creationId xmlns:a16="http://schemas.microsoft.com/office/drawing/2014/main" id="{73FDA900-13D4-81B9-09B7-19B5FBB46A59}"/>
                  </a:ext>
                </a:extLst>
              </p:cNvPr>
              <p:cNvPicPr/>
              <p:nvPr/>
            </p:nvPicPr>
            <p:blipFill>
              <a:blip r:embed="rId11"/>
              <a:stretch>
                <a:fillRect/>
              </a:stretch>
            </p:blipFill>
            <p:spPr>
              <a:xfrm>
                <a:off x="4752692" y="2996299"/>
                <a:ext cx="4128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墨迹 15">
                <a:extLst>
                  <a:ext uri="{FF2B5EF4-FFF2-40B4-BE49-F238E27FC236}">
                    <a16:creationId xmlns:a16="http://schemas.microsoft.com/office/drawing/2014/main" id="{536BACBD-2927-62F0-26E8-880A96D9952F}"/>
                  </a:ext>
                </a:extLst>
              </p14:cNvPr>
              <p14:cNvContentPartPr/>
              <p14:nvPr/>
            </p14:nvContentPartPr>
            <p14:xfrm>
              <a:off x="4878332" y="3458539"/>
              <a:ext cx="3868560" cy="31320"/>
            </p14:xfrm>
          </p:contentPart>
        </mc:Choice>
        <mc:Fallback xmlns="">
          <p:pic>
            <p:nvPicPr>
              <p:cNvPr id="16" name="墨迹 15">
                <a:extLst>
                  <a:ext uri="{FF2B5EF4-FFF2-40B4-BE49-F238E27FC236}">
                    <a16:creationId xmlns:a16="http://schemas.microsoft.com/office/drawing/2014/main" id="{536BACBD-2927-62F0-26E8-880A96D9952F}"/>
                  </a:ext>
                </a:extLst>
              </p:cNvPr>
              <p:cNvPicPr/>
              <p:nvPr/>
            </p:nvPicPr>
            <p:blipFill>
              <a:blip r:embed="rId13"/>
              <a:stretch>
                <a:fillRect/>
              </a:stretch>
            </p:blipFill>
            <p:spPr>
              <a:xfrm>
                <a:off x="4824692" y="3350899"/>
                <a:ext cx="39762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73F1E7DE-15A6-2A7E-8C95-88BF16CB2476}"/>
                  </a:ext>
                </a:extLst>
              </p14:cNvPr>
              <p14:cNvContentPartPr/>
              <p14:nvPr/>
            </p14:nvContentPartPr>
            <p14:xfrm>
              <a:off x="6821612" y="4160899"/>
              <a:ext cx="236160" cy="241920"/>
            </p14:xfrm>
          </p:contentPart>
        </mc:Choice>
        <mc:Fallback xmlns="">
          <p:pic>
            <p:nvPicPr>
              <p:cNvPr id="20" name="墨迹 19">
                <a:extLst>
                  <a:ext uri="{FF2B5EF4-FFF2-40B4-BE49-F238E27FC236}">
                    <a16:creationId xmlns:a16="http://schemas.microsoft.com/office/drawing/2014/main" id="{73F1E7DE-15A6-2A7E-8C95-88BF16CB2476}"/>
                  </a:ext>
                </a:extLst>
              </p:cNvPr>
              <p:cNvPicPr/>
              <p:nvPr/>
            </p:nvPicPr>
            <p:blipFill>
              <a:blip r:embed="rId15"/>
              <a:stretch>
                <a:fillRect/>
              </a:stretch>
            </p:blipFill>
            <p:spPr>
              <a:xfrm>
                <a:off x="6815492" y="4154779"/>
                <a:ext cx="248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92B86C70-C85B-91FC-C527-00F88B9EED1C}"/>
                  </a:ext>
                </a:extLst>
              </p14:cNvPr>
              <p14:cNvContentPartPr/>
              <p14:nvPr/>
            </p14:nvContentPartPr>
            <p14:xfrm>
              <a:off x="6924212" y="4501819"/>
              <a:ext cx="21240" cy="34200"/>
            </p14:xfrm>
          </p:contentPart>
        </mc:Choice>
        <mc:Fallback xmlns="">
          <p:pic>
            <p:nvPicPr>
              <p:cNvPr id="21" name="墨迹 20">
                <a:extLst>
                  <a:ext uri="{FF2B5EF4-FFF2-40B4-BE49-F238E27FC236}">
                    <a16:creationId xmlns:a16="http://schemas.microsoft.com/office/drawing/2014/main" id="{92B86C70-C85B-91FC-C527-00F88B9EED1C}"/>
                  </a:ext>
                </a:extLst>
              </p:cNvPr>
              <p:cNvPicPr/>
              <p:nvPr/>
            </p:nvPicPr>
            <p:blipFill>
              <a:blip r:embed="rId17"/>
              <a:stretch>
                <a:fillRect/>
              </a:stretch>
            </p:blipFill>
            <p:spPr>
              <a:xfrm>
                <a:off x="6918092" y="4495699"/>
                <a:ext cx="334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墨迹 21">
                <a:extLst>
                  <a:ext uri="{FF2B5EF4-FFF2-40B4-BE49-F238E27FC236}">
                    <a16:creationId xmlns:a16="http://schemas.microsoft.com/office/drawing/2014/main" id="{0A76FE6B-4C6F-0942-EDD5-11551CB82343}"/>
                  </a:ext>
                </a:extLst>
              </p14:cNvPr>
              <p14:cNvContentPartPr/>
              <p14:nvPr/>
            </p14:nvContentPartPr>
            <p14:xfrm>
              <a:off x="1275092" y="3927619"/>
              <a:ext cx="723240" cy="37080"/>
            </p14:xfrm>
          </p:contentPart>
        </mc:Choice>
        <mc:Fallback xmlns="">
          <p:pic>
            <p:nvPicPr>
              <p:cNvPr id="22" name="墨迹 21">
                <a:extLst>
                  <a:ext uri="{FF2B5EF4-FFF2-40B4-BE49-F238E27FC236}">
                    <a16:creationId xmlns:a16="http://schemas.microsoft.com/office/drawing/2014/main" id="{0A76FE6B-4C6F-0942-EDD5-11551CB82343}"/>
                  </a:ext>
                </a:extLst>
              </p:cNvPr>
              <p:cNvPicPr/>
              <p:nvPr/>
            </p:nvPicPr>
            <p:blipFill>
              <a:blip r:embed="rId19"/>
              <a:stretch>
                <a:fillRect/>
              </a:stretch>
            </p:blipFill>
            <p:spPr>
              <a:xfrm>
                <a:off x="1221452" y="3819619"/>
                <a:ext cx="830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墨迹 22">
                <a:extLst>
                  <a:ext uri="{FF2B5EF4-FFF2-40B4-BE49-F238E27FC236}">
                    <a16:creationId xmlns:a16="http://schemas.microsoft.com/office/drawing/2014/main" id="{A7D53452-C61C-0673-5A7F-8985E93D3E23}"/>
                  </a:ext>
                </a:extLst>
              </p14:cNvPr>
              <p14:cNvContentPartPr/>
              <p14:nvPr/>
            </p14:nvContentPartPr>
            <p14:xfrm>
              <a:off x="6087932" y="4011499"/>
              <a:ext cx="561240" cy="97200"/>
            </p14:xfrm>
          </p:contentPart>
        </mc:Choice>
        <mc:Fallback xmlns="">
          <p:pic>
            <p:nvPicPr>
              <p:cNvPr id="23" name="墨迹 22">
                <a:extLst>
                  <a:ext uri="{FF2B5EF4-FFF2-40B4-BE49-F238E27FC236}">
                    <a16:creationId xmlns:a16="http://schemas.microsoft.com/office/drawing/2014/main" id="{A7D53452-C61C-0673-5A7F-8985E93D3E23}"/>
                  </a:ext>
                </a:extLst>
              </p:cNvPr>
              <p:cNvPicPr/>
              <p:nvPr/>
            </p:nvPicPr>
            <p:blipFill>
              <a:blip r:embed="rId21"/>
              <a:stretch>
                <a:fillRect/>
              </a:stretch>
            </p:blipFill>
            <p:spPr>
              <a:xfrm>
                <a:off x="6033932" y="3903499"/>
                <a:ext cx="668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墨迹 23">
                <a:extLst>
                  <a:ext uri="{FF2B5EF4-FFF2-40B4-BE49-F238E27FC236}">
                    <a16:creationId xmlns:a16="http://schemas.microsoft.com/office/drawing/2014/main" id="{06F6C1BE-BCA4-74AC-301D-E048A05AF5DB}"/>
                  </a:ext>
                </a:extLst>
              </p14:cNvPr>
              <p14:cNvContentPartPr/>
              <p14:nvPr/>
            </p14:nvContentPartPr>
            <p14:xfrm>
              <a:off x="4788332" y="2603539"/>
              <a:ext cx="4061880" cy="177480"/>
            </p14:xfrm>
          </p:contentPart>
        </mc:Choice>
        <mc:Fallback xmlns="">
          <p:pic>
            <p:nvPicPr>
              <p:cNvPr id="24" name="墨迹 23">
                <a:extLst>
                  <a:ext uri="{FF2B5EF4-FFF2-40B4-BE49-F238E27FC236}">
                    <a16:creationId xmlns:a16="http://schemas.microsoft.com/office/drawing/2014/main" id="{06F6C1BE-BCA4-74AC-301D-E048A05AF5DB}"/>
                  </a:ext>
                </a:extLst>
              </p:cNvPr>
              <p:cNvPicPr/>
              <p:nvPr/>
            </p:nvPicPr>
            <p:blipFill>
              <a:blip r:embed="rId23"/>
              <a:stretch>
                <a:fillRect/>
              </a:stretch>
            </p:blipFill>
            <p:spPr>
              <a:xfrm>
                <a:off x="4734692" y="2495899"/>
                <a:ext cx="41695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墨迹 24">
                <a:extLst>
                  <a:ext uri="{FF2B5EF4-FFF2-40B4-BE49-F238E27FC236}">
                    <a16:creationId xmlns:a16="http://schemas.microsoft.com/office/drawing/2014/main" id="{2E01E0C7-6AA4-320B-2388-65DA1643B972}"/>
                  </a:ext>
                </a:extLst>
              </p14:cNvPr>
              <p14:cNvContentPartPr/>
              <p14:nvPr/>
            </p14:nvContentPartPr>
            <p14:xfrm>
              <a:off x="583172" y="3157939"/>
              <a:ext cx="3906000" cy="58680"/>
            </p14:xfrm>
          </p:contentPart>
        </mc:Choice>
        <mc:Fallback xmlns="">
          <p:pic>
            <p:nvPicPr>
              <p:cNvPr id="25" name="墨迹 24">
                <a:extLst>
                  <a:ext uri="{FF2B5EF4-FFF2-40B4-BE49-F238E27FC236}">
                    <a16:creationId xmlns:a16="http://schemas.microsoft.com/office/drawing/2014/main" id="{2E01E0C7-6AA4-320B-2388-65DA1643B972}"/>
                  </a:ext>
                </a:extLst>
              </p:cNvPr>
              <p:cNvPicPr/>
              <p:nvPr/>
            </p:nvPicPr>
            <p:blipFill>
              <a:blip r:embed="rId25"/>
              <a:stretch>
                <a:fillRect/>
              </a:stretch>
            </p:blipFill>
            <p:spPr>
              <a:xfrm>
                <a:off x="529532" y="3050299"/>
                <a:ext cx="40136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墨迹 25">
                <a:extLst>
                  <a:ext uri="{FF2B5EF4-FFF2-40B4-BE49-F238E27FC236}">
                    <a16:creationId xmlns:a16="http://schemas.microsoft.com/office/drawing/2014/main" id="{2D0F741B-00C2-3F3E-ABD7-648CD225CCAC}"/>
                  </a:ext>
                </a:extLst>
              </p14:cNvPr>
              <p14:cNvContentPartPr/>
              <p14:nvPr/>
            </p14:nvContentPartPr>
            <p14:xfrm>
              <a:off x="739772" y="4734019"/>
              <a:ext cx="3573360" cy="108720"/>
            </p14:xfrm>
          </p:contentPart>
        </mc:Choice>
        <mc:Fallback xmlns="">
          <p:pic>
            <p:nvPicPr>
              <p:cNvPr id="26" name="墨迹 25">
                <a:extLst>
                  <a:ext uri="{FF2B5EF4-FFF2-40B4-BE49-F238E27FC236}">
                    <a16:creationId xmlns:a16="http://schemas.microsoft.com/office/drawing/2014/main" id="{2D0F741B-00C2-3F3E-ABD7-648CD225CCAC}"/>
                  </a:ext>
                </a:extLst>
              </p:cNvPr>
              <p:cNvPicPr/>
              <p:nvPr/>
            </p:nvPicPr>
            <p:blipFill>
              <a:blip r:embed="rId27"/>
              <a:stretch>
                <a:fillRect/>
              </a:stretch>
            </p:blipFill>
            <p:spPr>
              <a:xfrm>
                <a:off x="685772" y="4626379"/>
                <a:ext cx="3681000" cy="32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7" name="墨迹 26">
                <a:extLst>
                  <a:ext uri="{FF2B5EF4-FFF2-40B4-BE49-F238E27FC236}">
                    <a16:creationId xmlns:a16="http://schemas.microsoft.com/office/drawing/2014/main" id="{5F73533B-BC7B-D19C-BEBC-3DED52E5412C}"/>
                  </a:ext>
                </a:extLst>
              </p14:cNvPr>
              <p14:cNvContentPartPr/>
              <p14:nvPr/>
            </p14:nvContentPartPr>
            <p14:xfrm>
              <a:off x="6027092" y="4306699"/>
              <a:ext cx="1920960" cy="885960"/>
            </p14:xfrm>
          </p:contentPart>
        </mc:Choice>
        <mc:Fallback xmlns="">
          <p:pic>
            <p:nvPicPr>
              <p:cNvPr id="27" name="墨迹 26">
                <a:extLst>
                  <a:ext uri="{FF2B5EF4-FFF2-40B4-BE49-F238E27FC236}">
                    <a16:creationId xmlns:a16="http://schemas.microsoft.com/office/drawing/2014/main" id="{5F73533B-BC7B-D19C-BEBC-3DED52E5412C}"/>
                  </a:ext>
                </a:extLst>
              </p:cNvPr>
              <p:cNvPicPr/>
              <p:nvPr/>
            </p:nvPicPr>
            <p:blipFill>
              <a:blip r:embed="rId29"/>
              <a:stretch>
                <a:fillRect/>
              </a:stretch>
            </p:blipFill>
            <p:spPr>
              <a:xfrm>
                <a:off x="6018092" y="4297699"/>
                <a:ext cx="1938600" cy="903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8" name="墨迹 27">
                <a:extLst>
                  <a:ext uri="{FF2B5EF4-FFF2-40B4-BE49-F238E27FC236}">
                    <a16:creationId xmlns:a16="http://schemas.microsoft.com/office/drawing/2014/main" id="{4491B5CE-1A34-273C-A1AE-8E2B1D94C59F}"/>
                  </a:ext>
                </a:extLst>
              </p14:cNvPr>
              <p14:cNvContentPartPr/>
              <p14:nvPr/>
            </p14:nvContentPartPr>
            <p14:xfrm>
              <a:off x="6290972" y="4402459"/>
              <a:ext cx="1578240" cy="705240"/>
            </p14:xfrm>
          </p:contentPart>
        </mc:Choice>
        <mc:Fallback xmlns="">
          <p:pic>
            <p:nvPicPr>
              <p:cNvPr id="28" name="墨迹 27">
                <a:extLst>
                  <a:ext uri="{FF2B5EF4-FFF2-40B4-BE49-F238E27FC236}">
                    <a16:creationId xmlns:a16="http://schemas.microsoft.com/office/drawing/2014/main" id="{4491B5CE-1A34-273C-A1AE-8E2B1D94C59F}"/>
                  </a:ext>
                </a:extLst>
              </p:cNvPr>
              <p:cNvPicPr/>
              <p:nvPr/>
            </p:nvPicPr>
            <p:blipFill>
              <a:blip r:embed="rId31"/>
              <a:stretch>
                <a:fillRect/>
              </a:stretch>
            </p:blipFill>
            <p:spPr>
              <a:xfrm>
                <a:off x="6282332" y="4393819"/>
                <a:ext cx="1595880" cy="722880"/>
              </a:xfrm>
              <a:prstGeom prst="rect">
                <a:avLst/>
              </a:prstGeom>
            </p:spPr>
          </p:pic>
        </mc:Fallback>
      </mc:AlternateContent>
    </p:spTree>
    <p:extLst>
      <p:ext uri="{BB962C8B-B14F-4D97-AF65-F5344CB8AC3E}">
        <p14:creationId xmlns:p14="http://schemas.microsoft.com/office/powerpoint/2010/main" val="3274718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380F-6A4A-2771-A805-81A8963FB433}"/>
              </a:ext>
            </a:extLst>
          </p:cNvPr>
          <p:cNvSpPr>
            <a:spLocks noGrp="1"/>
          </p:cNvSpPr>
          <p:nvPr>
            <p:ph type="title"/>
          </p:nvPr>
        </p:nvSpPr>
        <p:spPr/>
        <p:txBody>
          <a:bodyPr/>
          <a:lstStyle/>
          <a:p>
            <a:r>
              <a:rPr lang="en-GB" dirty="0"/>
              <a:t>DO IT! 4: Trial Balance – Solution </a:t>
            </a:r>
            <a:endParaRPr lang="en-IN" dirty="0"/>
          </a:p>
        </p:txBody>
      </p:sp>
      <p:pic>
        <p:nvPicPr>
          <p:cNvPr id="6" name="Content Placeholder 5" descr="An illustration of a trial balance for Bali Beach Supply. The illustration presents a three-line heading consisting of the name of the company, Bali Beach Supply; the name of the contents, Trial Balance; and the date, December 31, 2025. There are three columns, with the first displaying the account names, and the other two labeled Debit and Credit, respectively. The following accounts and their respective amounts are listed in the first column along with the balances either in the debit or credit columns: Cash: R $7,000 debit; Accounts Receivable: 4,000 debit; Prepaid Insurance: 6,000 debit; Equipment: 88,000 debit; Notes Payable: R $19,000 credit; Accounts Payable: 22,000 credit; Salaries and Wages Payable: 2,000, credit side; Share Capital-Ordinary: 20,000 credit; Dividends: 8,000 debit; Service Revenue: 95,000 credit; Utilities Expense: 3,000 debit; Salaries and Wages Expense: 42,000 debit. Total debit and total credit amount of R $158,000 equal on both the debit and credit sides.">
            <a:extLst>
              <a:ext uri="{FF2B5EF4-FFF2-40B4-BE49-F238E27FC236}">
                <a16:creationId xmlns:a16="http://schemas.microsoft.com/office/drawing/2014/main" id="{E05DF6E4-5BFF-6661-ADB7-332E061CADF3}"/>
              </a:ext>
            </a:extLst>
          </p:cNvPr>
          <p:cNvPicPr>
            <a:picLocks noGrp="1" noChangeAspect="1"/>
          </p:cNvPicPr>
          <p:nvPr>
            <p:ph sz="quarter" idx="10"/>
          </p:nvPr>
        </p:nvPicPr>
        <p:blipFill>
          <a:blip r:embed="rId2"/>
          <a:stretch>
            <a:fillRect/>
          </a:stretch>
        </p:blipFill>
        <p:spPr>
          <a:xfrm>
            <a:off x="1166813" y="1690067"/>
            <a:ext cx="6810375" cy="4253865"/>
          </a:xfrm>
          <a:prstGeom prst="rect">
            <a:avLst/>
          </a:prstGeom>
        </p:spPr>
      </p:pic>
      <p:sp>
        <p:nvSpPr>
          <p:cNvPr id="7" name="Content Placeholder 6">
            <a:extLst>
              <a:ext uri="{FF2B5EF4-FFF2-40B4-BE49-F238E27FC236}">
                <a16:creationId xmlns:a16="http://schemas.microsoft.com/office/drawing/2014/main" id="{07E72717-FFE6-48D5-C5A0-76885C906ED4}"/>
              </a:ext>
            </a:extLst>
          </p:cNvPr>
          <p:cNvSpPr>
            <a:spLocks noGrp="1"/>
          </p:cNvSpPr>
          <p:nvPr>
            <p:ph sz="quarter" idx="25"/>
          </p:nvPr>
        </p:nvSpPr>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358105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8D71-1829-B699-F4A3-C7C6FFC91640}"/>
              </a:ext>
            </a:extLst>
          </p:cNvPr>
          <p:cNvSpPr>
            <a:spLocks noGrp="1"/>
          </p:cNvSpPr>
          <p:nvPr>
            <p:ph type="title"/>
          </p:nvPr>
        </p:nvSpPr>
        <p:spPr/>
        <p:txBody>
          <a:bodyPr/>
          <a:lstStyle/>
          <a:p>
            <a:r>
              <a:rPr lang="en-US" dirty="0"/>
              <a:t>Accounting Cycle</a:t>
            </a:r>
          </a:p>
        </p:txBody>
      </p:sp>
      <p:sp>
        <p:nvSpPr>
          <p:cNvPr id="4" name="Content Placeholder 3">
            <a:extLst>
              <a:ext uri="{FF2B5EF4-FFF2-40B4-BE49-F238E27FC236}">
                <a16:creationId xmlns:a16="http://schemas.microsoft.com/office/drawing/2014/main" id="{29E983B9-2DBD-7941-D23C-5C9D435A76B7}"/>
              </a:ext>
            </a:extLst>
          </p:cNvPr>
          <p:cNvSpPr>
            <a:spLocks noGrp="1"/>
          </p:cNvSpPr>
          <p:nvPr>
            <p:ph sz="quarter" idx="25"/>
          </p:nvPr>
        </p:nvSpPr>
        <p:spPr/>
        <p:txBody>
          <a:bodyPr/>
          <a:lstStyle/>
          <a:p>
            <a:endParaRPr lang="en-US"/>
          </a:p>
        </p:txBody>
      </p:sp>
      <p:pic>
        <p:nvPicPr>
          <p:cNvPr id="5" name="Picture Placeholder 13" descr="A flow diagram depicts the nine steps involved in the accounting cycle as follows: Analyze business transactions; Journalize; Post; Trial Balance; Adjusting Entries; Adjusted Trial Balance; Financial Statements; Closing Entries; Post-Closing Trial Balance. Step 1, Analyze business transactions is highlighted and enlarged.">
            <a:extLst>
              <a:ext uri="{FF2B5EF4-FFF2-40B4-BE49-F238E27FC236}">
                <a16:creationId xmlns:a16="http://schemas.microsoft.com/office/drawing/2014/main" id="{92F316FD-096E-CAF1-2229-FF8FA537BF15}"/>
              </a:ext>
            </a:extLst>
          </p:cNvPr>
          <p:cNvPicPr>
            <a:picLocks noGrp="1" noChangeAspect="1"/>
          </p:cNvPicPr>
          <p:nvPr>
            <p:ph sz="quarter" idx="12"/>
          </p:nvPr>
        </p:nvPicPr>
        <p:blipFill rotWithShape="1">
          <a:blip r:embed="rId3">
            <a:extLst>
              <a:ext uri="{28A0092B-C50C-407E-A947-70E740481C1C}">
                <a14:useLocalDpi xmlns:a14="http://schemas.microsoft.com/office/drawing/2010/main" val="0"/>
              </a:ext>
            </a:extLst>
          </a:blip>
          <a:stretch/>
        </p:blipFill>
        <p:spPr>
          <a:xfrm>
            <a:off x="695206" y="3539613"/>
            <a:ext cx="7934448" cy="973092"/>
          </a:xfrm>
          <a:prstGeom prst="rect">
            <a:avLst/>
          </a:prstGeom>
        </p:spPr>
      </p:pic>
      <p:sp>
        <p:nvSpPr>
          <p:cNvPr id="6" name="Rectangle 5">
            <a:extLst>
              <a:ext uri="{FF2B5EF4-FFF2-40B4-BE49-F238E27FC236}">
                <a16:creationId xmlns:a16="http://schemas.microsoft.com/office/drawing/2014/main" id="{A735BC1A-D7B7-B667-C677-C4AA68A0E7D9}"/>
              </a:ext>
            </a:extLst>
          </p:cNvPr>
          <p:cNvSpPr/>
          <p:nvPr/>
        </p:nvSpPr>
        <p:spPr>
          <a:xfrm>
            <a:off x="729068" y="3429000"/>
            <a:ext cx="1201331" cy="97309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7F10877-5921-0AC2-DC3B-AEA1A8FE16A7}"/>
              </a:ext>
            </a:extLst>
          </p:cNvPr>
          <p:cNvSpPr txBox="1"/>
          <p:nvPr/>
        </p:nvSpPr>
        <p:spPr>
          <a:xfrm>
            <a:off x="762934" y="2921542"/>
            <a:ext cx="1201331" cy="369332"/>
          </a:xfrm>
          <a:prstGeom prst="rect">
            <a:avLst/>
          </a:prstGeom>
          <a:noFill/>
        </p:spPr>
        <p:txBody>
          <a:bodyPr wrap="square" rtlCol="0">
            <a:spAutoFit/>
          </a:bodyPr>
          <a:lstStyle/>
          <a:p>
            <a:r>
              <a:rPr lang="en-US" b="1" dirty="0"/>
              <a:t>Chapter 1</a:t>
            </a:r>
          </a:p>
        </p:txBody>
      </p:sp>
      <p:sp>
        <p:nvSpPr>
          <p:cNvPr id="8" name="Rectangle 7">
            <a:extLst>
              <a:ext uri="{FF2B5EF4-FFF2-40B4-BE49-F238E27FC236}">
                <a16:creationId xmlns:a16="http://schemas.microsoft.com/office/drawing/2014/main" id="{876E6FD8-BA0B-3E6A-F9D4-4348EBC36BD3}"/>
              </a:ext>
            </a:extLst>
          </p:cNvPr>
          <p:cNvSpPr/>
          <p:nvPr/>
        </p:nvSpPr>
        <p:spPr>
          <a:xfrm>
            <a:off x="6773333" y="3428998"/>
            <a:ext cx="1936161" cy="97309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EC81E4A-3F9F-E586-3B73-A46015AE58C5}"/>
              </a:ext>
            </a:extLst>
          </p:cNvPr>
          <p:cNvSpPr txBox="1"/>
          <p:nvPr/>
        </p:nvSpPr>
        <p:spPr>
          <a:xfrm>
            <a:off x="2532000" y="2321469"/>
            <a:ext cx="1201331" cy="369332"/>
          </a:xfrm>
          <a:prstGeom prst="rect">
            <a:avLst/>
          </a:prstGeom>
          <a:noFill/>
        </p:spPr>
        <p:txBody>
          <a:bodyPr wrap="square" rtlCol="0">
            <a:spAutoFit/>
          </a:bodyPr>
          <a:lstStyle/>
          <a:p>
            <a:r>
              <a:rPr lang="en-US" b="1" dirty="0"/>
              <a:t>Chapter 2</a:t>
            </a:r>
          </a:p>
        </p:txBody>
      </p:sp>
      <p:sp>
        <p:nvSpPr>
          <p:cNvPr id="10" name="Rectangle 9">
            <a:extLst>
              <a:ext uri="{FF2B5EF4-FFF2-40B4-BE49-F238E27FC236}">
                <a16:creationId xmlns:a16="http://schemas.microsoft.com/office/drawing/2014/main" id="{A1DC799B-801D-2940-BA81-A9F0A2A74A51}"/>
              </a:ext>
            </a:extLst>
          </p:cNvPr>
          <p:cNvSpPr/>
          <p:nvPr/>
        </p:nvSpPr>
        <p:spPr>
          <a:xfrm>
            <a:off x="1981198" y="2921167"/>
            <a:ext cx="1642535" cy="15937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6FAD57D-64E8-54FB-A523-6AAD344C3DCA}"/>
              </a:ext>
            </a:extLst>
          </p:cNvPr>
          <p:cNvSpPr txBox="1"/>
          <p:nvPr/>
        </p:nvSpPr>
        <p:spPr>
          <a:xfrm>
            <a:off x="2292694" y="2921168"/>
            <a:ext cx="1201331" cy="646331"/>
          </a:xfrm>
          <a:prstGeom prst="rect">
            <a:avLst/>
          </a:prstGeom>
          <a:noFill/>
        </p:spPr>
        <p:txBody>
          <a:bodyPr wrap="square" rtlCol="0">
            <a:spAutoFit/>
          </a:bodyPr>
          <a:lstStyle/>
          <a:p>
            <a:r>
              <a:rPr lang="en-US" b="1" dirty="0"/>
              <a:t>During period</a:t>
            </a:r>
          </a:p>
        </p:txBody>
      </p:sp>
      <p:sp>
        <p:nvSpPr>
          <p:cNvPr id="12" name="TextBox 11">
            <a:extLst>
              <a:ext uri="{FF2B5EF4-FFF2-40B4-BE49-F238E27FC236}">
                <a16:creationId xmlns:a16="http://schemas.microsoft.com/office/drawing/2014/main" id="{67650AA4-4932-6A23-6596-29F356444631}"/>
              </a:ext>
            </a:extLst>
          </p:cNvPr>
          <p:cNvSpPr txBox="1"/>
          <p:nvPr/>
        </p:nvSpPr>
        <p:spPr>
          <a:xfrm>
            <a:off x="3573869" y="2921167"/>
            <a:ext cx="1201331" cy="646331"/>
          </a:xfrm>
          <a:prstGeom prst="rect">
            <a:avLst/>
          </a:prstGeom>
          <a:noFill/>
        </p:spPr>
        <p:txBody>
          <a:bodyPr wrap="square" rtlCol="0">
            <a:spAutoFit/>
          </a:bodyPr>
          <a:lstStyle/>
          <a:p>
            <a:r>
              <a:rPr lang="en-US" b="1" dirty="0"/>
              <a:t>End of period</a:t>
            </a:r>
          </a:p>
        </p:txBody>
      </p:sp>
      <p:sp>
        <p:nvSpPr>
          <p:cNvPr id="13" name="Rectangle 12">
            <a:extLst>
              <a:ext uri="{FF2B5EF4-FFF2-40B4-BE49-F238E27FC236}">
                <a16:creationId xmlns:a16="http://schemas.microsoft.com/office/drawing/2014/main" id="{DB465425-D154-67E6-F3A7-BC2BA2C0CF3D}"/>
              </a:ext>
            </a:extLst>
          </p:cNvPr>
          <p:cNvSpPr/>
          <p:nvPr/>
        </p:nvSpPr>
        <p:spPr>
          <a:xfrm>
            <a:off x="4301067" y="3428999"/>
            <a:ext cx="2472266" cy="95876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8021D6B-C71F-63CB-625D-CB6648D58B9A}"/>
              </a:ext>
            </a:extLst>
          </p:cNvPr>
          <p:cNvSpPr txBox="1"/>
          <p:nvPr/>
        </p:nvSpPr>
        <p:spPr>
          <a:xfrm>
            <a:off x="4487333" y="2843617"/>
            <a:ext cx="2573867" cy="646331"/>
          </a:xfrm>
          <a:prstGeom prst="rect">
            <a:avLst/>
          </a:prstGeom>
          <a:noFill/>
        </p:spPr>
        <p:txBody>
          <a:bodyPr wrap="square" rtlCol="0">
            <a:spAutoFit/>
          </a:bodyPr>
          <a:lstStyle/>
          <a:p>
            <a:r>
              <a:rPr lang="en-US" b="1" dirty="0"/>
              <a:t>Chapter 3: End of the period</a:t>
            </a:r>
          </a:p>
        </p:txBody>
      </p:sp>
      <p:sp>
        <p:nvSpPr>
          <p:cNvPr id="15" name="Rectangle 14">
            <a:extLst>
              <a:ext uri="{FF2B5EF4-FFF2-40B4-BE49-F238E27FC236}">
                <a16:creationId xmlns:a16="http://schemas.microsoft.com/office/drawing/2014/main" id="{9FE268B0-9838-FAA0-4D4F-E17C93AC5390}"/>
              </a:ext>
            </a:extLst>
          </p:cNvPr>
          <p:cNvSpPr/>
          <p:nvPr/>
        </p:nvSpPr>
        <p:spPr>
          <a:xfrm>
            <a:off x="1964265" y="2921167"/>
            <a:ext cx="2336802" cy="159376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5865E41-3FBB-F581-1E05-610E526215E7}"/>
              </a:ext>
            </a:extLst>
          </p:cNvPr>
          <p:cNvSpPr txBox="1"/>
          <p:nvPr/>
        </p:nvSpPr>
        <p:spPr>
          <a:xfrm>
            <a:off x="6654799" y="2813142"/>
            <a:ext cx="2573867" cy="646331"/>
          </a:xfrm>
          <a:prstGeom prst="rect">
            <a:avLst/>
          </a:prstGeom>
          <a:noFill/>
        </p:spPr>
        <p:txBody>
          <a:bodyPr wrap="square" rtlCol="0">
            <a:spAutoFit/>
          </a:bodyPr>
          <a:lstStyle/>
          <a:p>
            <a:r>
              <a:rPr lang="en-US" b="1" dirty="0"/>
              <a:t>Chapter 4: End of the period</a:t>
            </a:r>
          </a:p>
        </p:txBody>
      </p:sp>
    </p:spTree>
    <p:extLst>
      <p:ext uri="{BB962C8B-B14F-4D97-AF65-F5344CB8AC3E}">
        <p14:creationId xmlns:p14="http://schemas.microsoft.com/office/powerpoint/2010/main" val="7155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p:bldP spid="13" grpId="0" animBg="1"/>
      <p:bldP spid="14" grpId="0"/>
      <p:bldP spid="15" grpId="0"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3</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Adjusting the Accounts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2226759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Preview</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92500" lnSpcReduction="10000"/>
          </a:bodyPr>
          <a:lstStyle/>
          <a:p>
            <a:pPr>
              <a:lnSpc>
                <a:spcPct val="110000"/>
              </a:lnSpc>
            </a:pPr>
            <a:r>
              <a:rPr lang="en-US" sz="2800" dirty="0"/>
              <a:t>In Chapter 1, you learned a neat little formula: </a:t>
            </a:r>
            <a:br>
              <a:rPr lang="en-US" sz="2800" dirty="0"/>
            </a:br>
            <a:r>
              <a:rPr lang="en-US" sz="2800" b="1" dirty="0"/>
              <a:t>Net income = Revenues – Expenses. </a:t>
            </a:r>
          </a:p>
          <a:p>
            <a:pPr>
              <a:lnSpc>
                <a:spcPct val="110000"/>
              </a:lnSpc>
            </a:pPr>
            <a:r>
              <a:rPr lang="en-US" sz="2800" dirty="0"/>
              <a:t>In Chapter 2, you learned rules for recording revenue and expense transactions. </a:t>
            </a:r>
          </a:p>
          <a:p>
            <a:pPr marL="0" indent="0">
              <a:lnSpc>
                <a:spcPct val="110000"/>
              </a:lnSpc>
              <a:buNone/>
            </a:pPr>
            <a:r>
              <a:rPr lang="en-US" sz="2800" dirty="0"/>
              <a:t>Guess what? </a:t>
            </a:r>
          </a:p>
          <a:p>
            <a:pPr>
              <a:lnSpc>
                <a:spcPct val="110000"/>
              </a:lnSpc>
            </a:pPr>
            <a:r>
              <a:rPr lang="en-US" sz="2800" dirty="0"/>
              <a:t>Things are not really that nice and neat. </a:t>
            </a:r>
          </a:p>
          <a:p>
            <a:pPr>
              <a:lnSpc>
                <a:spcPct val="110000"/>
              </a:lnSpc>
            </a:pPr>
            <a:r>
              <a:rPr lang="en-US" sz="2800" dirty="0"/>
              <a:t>In fact, it is often </a:t>
            </a:r>
            <a:r>
              <a:rPr lang="en-US" sz="2800" dirty="0">
                <a:solidFill>
                  <a:srgbClr val="FF0000"/>
                </a:solidFill>
              </a:rPr>
              <a:t>difficult </a:t>
            </a:r>
            <a:r>
              <a:rPr lang="en-US" sz="2800" dirty="0"/>
              <a:t>for companies to determine in </a:t>
            </a:r>
            <a:r>
              <a:rPr lang="en-US" sz="2800" dirty="0">
                <a:solidFill>
                  <a:srgbClr val="FF0000"/>
                </a:solidFill>
              </a:rPr>
              <a:t>what time period they should report </a:t>
            </a:r>
            <a:r>
              <a:rPr lang="en-US" sz="2800" dirty="0"/>
              <a:t>some revenues and expenses. </a:t>
            </a:r>
          </a:p>
          <a:p>
            <a:pPr>
              <a:lnSpc>
                <a:spcPct val="110000"/>
              </a:lnSpc>
            </a:pPr>
            <a:r>
              <a:rPr lang="en-US" sz="2800" dirty="0"/>
              <a:t>In other words, in measuring net income, timing is everything.</a:t>
            </a:r>
          </a:p>
        </p:txBody>
      </p:sp>
    </p:spTree>
    <p:extLst>
      <p:ext uri="{BB962C8B-B14F-4D97-AF65-F5344CB8AC3E}">
        <p14:creationId xmlns:p14="http://schemas.microsoft.com/office/powerpoint/2010/main" val="31134469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spcAft>
                <a:spcPts val="600"/>
              </a:spcAft>
              <a:buNone/>
            </a:pPr>
            <a:r>
              <a:rPr lang="en-IN" b="1" dirty="0">
                <a:solidFill>
                  <a:schemeClr val="accent2"/>
                </a:solidFill>
              </a:rPr>
              <a:t>LEARNING OBJECTIVES</a:t>
            </a:r>
          </a:p>
          <a:p>
            <a:pPr marL="720725" indent="-720725">
              <a:spcAft>
                <a:spcPts val="600"/>
              </a:spcAft>
              <a:buNone/>
            </a:pPr>
            <a:r>
              <a:rPr lang="en-IN" b="1" dirty="0">
                <a:solidFill>
                  <a:schemeClr val="accent2"/>
                </a:solidFill>
              </a:rPr>
              <a:t>LO 1 </a:t>
            </a:r>
            <a:r>
              <a:rPr lang="en-US" dirty="0"/>
              <a:t>Explain the </a:t>
            </a:r>
            <a:r>
              <a:rPr lang="en-US" dirty="0">
                <a:highlight>
                  <a:srgbClr val="FFFF00"/>
                </a:highlight>
              </a:rPr>
              <a:t>accrual basis of accounting and the reasons for adjusting entries</a:t>
            </a:r>
            <a:r>
              <a:rPr lang="en-US" dirty="0"/>
              <a:t>.</a:t>
            </a:r>
          </a:p>
          <a:p>
            <a:pPr marL="0" indent="0">
              <a:spcAft>
                <a:spcPts val="600"/>
              </a:spcAft>
              <a:buNone/>
            </a:pPr>
            <a:r>
              <a:rPr lang="en-IN" b="1" dirty="0">
                <a:solidFill>
                  <a:schemeClr val="accent2"/>
                </a:solidFill>
              </a:rPr>
              <a:t>LO 2 </a:t>
            </a:r>
            <a:r>
              <a:rPr lang="en-US" dirty="0"/>
              <a:t>Prepare adjusting entries for deferrals.</a:t>
            </a:r>
          </a:p>
          <a:p>
            <a:pPr marL="0" indent="0">
              <a:spcAft>
                <a:spcPts val="600"/>
              </a:spcAft>
              <a:buNone/>
            </a:pPr>
            <a:r>
              <a:rPr lang="en-IN" b="1" dirty="0">
                <a:solidFill>
                  <a:schemeClr val="accent2"/>
                </a:solidFill>
              </a:rPr>
              <a:t>LO 3 </a:t>
            </a:r>
            <a:r>
              <a:rPr lang="en-US" dirty="0"/>
              <a:t>Prepare adjusting entries for accruals.</a:t>
            </a:r>
          </a:p>
          <a:p>
            <a:pPr marL="720725" indent="-720725">
              <a:spcAft>
                <a:spcPts val="600"/>
              </a:spcAft>
              <a:buNone/>
            </a:pPr>
            <a:r>
              <a:rPr lang="en-IN" b="1" dirty="0">
                <a:solidFill>
                  <a:schemeClr val="accent2"/>
                </a:solidFill>
              </a:rPr>
              <a:t>LO 4</a:t>
            </a:r>
            <a:r>
              <a:rPr lang="en-US" b="1" dirty="0">
                <a:solidFill>
                  <a:srgbClr val="990000"/>
                </a:solidFill>
              </a:rPr>
              <a:t> </a:t>
            </a:r>
            <a:r>
              <a:rPr lang="en-US" dirty="0"/>
              <a:t>Describe the nature and purpose of an adjusted trial balance.</a:t>
            </a:r>
          </a:p>
        </p:txBody>
      </p:sp>
    </p:spTree>
    <p:extLst>
      <p:ext uri="{BB962C8B-B14F-4D97-AF65-F5344CB8AC3E}">
        <p14:creationId xmlns:p14="http://schemas.microsoft.com/office/powerpoint/2010/main" val="2046220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352041"/>
            <a:ext cx="8366760" cy="2153919"/>
          </a:xfrm>
        </p:spPr>
        <p:txBody>
          <a:bodyPr>
            <a:noAutofit/>
          </a:bodyPr>
          <a:lstStyle/>
          <a:p>
            <a:r>
              <a:rPr lang="en-GB" dirty="0"/>
              <a:t>Learning Objective 1</a:t>
            </a:r>
            <a:br>
              <a:rPr lang="en-GB" dirty="0"/>
            </a:br>
            <a:r>
              <a:rPr lang="en-US" dirty="0"/>
              <a:t>Explain the accrual basis of accounting and the reasons for adjusting entries.</a:t>
            </a:r>
            <a:endParaRPr lang="en-IN" dirty="0"/>
          </a:p>
        </p:txBody>
      </p:sp>
      <p:sp>
        <p:nvSpPr>
          <p:cNvPr id="6" name="Content Placeholder 5">
            <a:extLst>
              <a:ext uri="{FF2B5EF4-FFF2-40B4-BE49-F238E27FC236}">
                <a16:creationId xmlns:a16="http://schemas.microsoft.com/office/drawing/2014/main" id="{9A832737-AA8C-A70D-D658-FA446DA3FA08}"/>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61228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81E937-2830-C34D-5C32-720D6D28800F}"/>
              </a:ext>
            </a:extLst>
          </p:cNvPr>
          <p:cNvSpPr>
            <a:spLocks noGrp="1"/>
          </p:cNvSpPr>
          <p:nvPr>
            <p:ph sz="quarter" idx="25"/>
          </p:nvPr>
        </p:nvSpPr>
        <p:spPr/>
        <p:txBody>
          <a:bodyPr/>
          <a:lstStyle/>
          <a:p>
            <a:endParaRPr lang="en-US"/>
          </a:p>
        </p:txBody>
      </p:sp>
      <p:sp>
        <p:nvSpPr>
          <p:cNvPr id="15" name="标题 1">
            <a:extLst>
              <a:ext uri="{FF2B5EF4-FFF2-40B4-BE49-F238E27FC236}">
                <a16:creationId xmlns:a16="http://schemas.microsoft.com/office/drawing/2014/main" id="{395817B9-389F-A5B4-3435-A48080BFAD3B}"/>
              </a:ext>
            </a:extLst>
          </p:cNvPr>
          <p:cNvSpPr txBox="1">
            <a:spLocks/>
          </p:cNvSpPr>
          <p:nvPr/>
        </p:nvSpPr>
        <p:spPr>
          <a:xfrm>
            <a:off x="642275" y="578041"/>
            <a:ext cx="7717500" cy="7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marL="0" marR="0" lvl="0" indent="0" algn="l" defTabSz="914400" rtl="0" eaLnBrk="1" fontAlgn="auto" latinLnBrk="0" hangingPunct="1">
              <a:lnSpc>
                <a:spcPct val="100000"/>
              </a:lnSpc>
              <a:spcBef>
                <a:spcPts val="0"/>
              </a:spcBef>
              <a:spcAft>
                <a:spcPts val="0"/>
              </a:spcAft>
              <a:buClr>
                <a:srgbClr val="4D3D43"/>
              </a:buClr>
              <a:buSzPts val="3600"/>
              <a:buFont typeface="Barlow"/>
              <a:buNone/>
              <a:tabLst/>
              <a:defRPr/>
            </a:pPr>
            <a:r>
              <a:rPr kumimoji="0" lang="en-US" altLang="zh-CN" sz="3600" b="1" i="0" u="none" strike="noStrike" kern="0" cap="none" spc="0" normalizeH="0" baseline="0" noProof="0" dirty="0">
                <a:ln>
                  <a:noFill/>
                </a:ln>
                <a:solidFill>
                  <a:srgbClr val="4D3D43"/>
                </a:solidFill>
                <a:effectLst/>
                <a:uLnTx/>
                <a:uFillTx/>
                <a:latin typeface="Barlow"/>
                <a:sym typeface="Barlow"/>
              </a:rPr>
              <a:t>How it works – Cash &amp; Share Capital</a:t>
            </a:r>
            <a:endParaRPr kumimoji="0" lang="zh-CN" altLang="en-US" sz="3600" b="1" i="0" u="none" strike="noStrike" kern="0" cap="none" spc="0" normalizeH="0" baseline="0" noProof="0" dirty="0">
              <a:ln>
                <a:noFill/>
              </a:ln>
              <a:solidFill>
                <a:srgbClr val="4D3D43"/>
              </a:solidFill>
              <a:effectLst/>
              <a:uLnTx/>
              <a:uFillTx/>
              <a:latin typeface="Barlow"/>
              <a:sym typeface="Barlow"/>
            </a:endParaRPr>
          </a:p>
        </p:txBody>
      </p:sp>
      <p:pic>
        <p:nvPicPr>
          <p:cNvPr id="16" name="Picture 4">
            <a:extLst>
              <a:ext uri="{FF2B5EF4-FFF2-40B4-BE49-F238E27FC236}">
                <a16:creationId xmlns:a16="http://schemas.microsoft.com/office/drawing/2014/main" id="{3C9BB1FC-D4E3-F841-4AC0-9BE104DD0ADD}"/>
              </a:ext>
            </a:extLst>
          </p:cNvPr>
          <p:cNvPicPr>
            <a:picLocks noChangeAspect="1"/>
          </p:cNvPicPr>
          <p:nvPr/>
        </p:nvPicPr>
        <p:blipFill rotWithShape="1">
          <a:blip r:embed="rId3"/>
          <a:srcRect r="13550"/>
          <a:stretch/>
        </p:blipFill>
        <p:spPr>
          <a:xfrm>
            <a:off x="421645" y="1695814"/>
            <a:ext cx="4857987" cy="2289805"/>
          </a:xfrm>
          <a:prstGeom prst="rect">
            <a:avLst/>
          </a:prstGeom>
        </p:spPr>
      </p:pic>
      <p:grpSp>
        <p:nvGrpSpPr>
          <p:cNvPr id="17" name="Group 56">
            <a:extLst>
              <a:ext uri="{FF2B5EF4-FFF2-40B4-BE49-F238E27FC236}">
                <a16:creationId xmlns:a16="http://schemas.microsoft.com/office/drawing/2014/main" id="{F9534428-25DE-D0A8-431A-78833B315725}"/>
              </a:ext>
            </a:extLst>
          </p:cNvPr>
          <p:cNvGrpSpPr/>
          <p:nvPr/>
        </p:nvGrpSpPr>
        <p:grpSpPr>
          <a:xfrm>
            <a:off x="5376933" y="1562531"/>
            <a:ext cx="3357492" cy="3814036"/>
            <a:chOff x="8364882" y="727077"/>
            <a:chExt cx="24302239" cy="3196770"/>
          </a:xfrm>
        </p:grpSpPr>
        <p:sp>
          <p:nvSpPr>
            <p:cNvPr id="18" name="Rectangle 57">
              <a:extLst>
                <a:ext uri="{FF2B5EF4-FFF2-40B4-BE49-F238E27FC236}">
                  <a16:creationId xmlns:a16="http://schemas.microsoft.com/office/drawing/2014/main" id="{097360DD-EBF7-1F96-99A1-33C2E9F1859C}"/>
                </a:ext>
              </a:extLst>
            </p:cNvPr>
            <p:cNvSpPr/>
            <p:nvPr/>
          </p:nvSpPr>
          <p:spPr>
            <a:xfrm>
              <a:off x="26700390" y="727078"/>
              <a:ext cx="5966731" cy="3196769"/>
            </a:xfrm>
            <a:prstGeom prst="rect">
              <a:avLst/>
            </a:prstGeom>
            <a:solidFill>
              <a:srgbClr val="FDFAD8"/>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Right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3,500</a:t>
              </a:r>
            </a:p>
          </p:txBody>
        </p:sp>
        <p:sp>
          <p:nvSpPr>
            <p:cNvPr id="19" name="Rectangle 58">
              <a:extLst>
                <a:ext uri="{FF2B5EF4-FFF2-40B4-BE49-F238E27FC236}">
                  <a16:creationId xmlns:a16="http://schemas.microsoft.com/office/drawing/2014/main" id="{B0BAAD8D-2B1D-BFA1-DD9B-874F2BE4927E}"/>
                </a:ext>
              </a:extLst>
            </p:cNvPr>
            <p:cNvSpPr/>
            <p:nvPr/>
          </p:nvSpPr>
          <p:spPr>
            <a:xfrm>
              <a:off x="20733659" y="727077"/>
              <a:ext cx="5966731" cy="3196769"/>
            </a:xfrm>
            <a:prstGeom prst="rect">
              <a:avLst/>
            </a:prstGeom>
            <a:solidFill>
              <a:srgbClr val="F7F2E6">
                <a:lumMod val="90000"/>
              </a:srgbClr>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Left</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2,000</a:t>
              </a:r>
            </a:p>
          </p:txBody>
        </p:sp>
        <p:sp>
          <p:nvSpPr>
            <p:cNvPr id="20" name="Rectangle 59">
              <a:extLst>
                <a:ext uri="{FF2B5EF4-FFF2-40B4-BE49-F238E27FC236}">
                  <a16:creationId xmlns:a16="http://schemas.microsoft.com/office/drawing/2014/main" id="{43FE7317-2E13-F643-5207-4973D0E082C4}"/>
                </a:ext>
              </a:extLst>
            </p:cNvPr>
            <p:cNvSpPr/>
            <p:nvPr/>
          </p:nvSpPr>
          <p:spPr>
            <a:xfrm>
              <a:off x="10372798" y="727077"/>
              <a:ext cx="10360867"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Account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Share Capital</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Equipment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Supplies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Expense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Acc. Receivable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p:txBody>
        </p:sp>
        <p:sp>
          <p:nvSpPr>
            <p:cNvPr id="21" name="Rectangle 60">
              <a:extLst>
                <a:ext uri="{FF2B5EF4-FFF2-40B4-BE49-F238E27FC236}">
                  <a16:creationId xmlns:a16="http://schemas.microsoft.com/office/drawing/2014/main" id="{C9961406-5FAA-CE27-B24C-A2258F0D28C7}"/>
                </a:ext>
              </a:extLst>
            </p:cNvPr>
            <p:cNvSpPr/>
            <p:nvPr/>
          </p:nvSpPr>
          <p:spPr>
            <a:xfrm>
              <a:off x="8364882" y="727077"/>
              <a:ext cx="2007916"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4</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5</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6</a:t>
              </a:r>
            </a:p>
          </p:txBody>
        </p:sp>
      </p:grpSp>
      <p:sp>
        <p:nvSpPr>
          <p:cNvPr id="22" name="矩形 9">
            <a:extLst>
              <a:ext uri="{FF2B5EF4-FFF2-40B4-BE49-F238E27FC236}">
                <a16:creationId xmlns:a16="http://schemas.microsoft.com/office/drawing/2014/main" id="{761B3427-EF06-676B-2DB5-9EB2ED02EDD0}"/>
              </a:ext>
            </a:extLst>
          </p:cNvPr>
          <p:cNvSpPr/>
          <p:nvPr/>
        </p:nvSpPr>
        <p:spPr>
          <a:xfrm>
            <a:off x="421645" y="2086389"/>
            <a:ext cx="4873940" cy="196850"/>
          </a:xfrm>
          <a:prstGeom prst="rect">
            <a:avLst/>
          </a:prstGeom>
          <a:noFill/>
          <a:ln w="25400" cap="flat" cmpd="sng" algn="ctr">
            <a:solidFill>
              <a:srgbClr val="FDEA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E2BAA5"/>
              </a:solidFill>
              <a:effectLst/>
              <a:uLnTx/>
              <a:uFillTx/>
              <a:latin typeface="Arial"/>
              <a:ea typeface="宋体" panose="02010600030101010101" pitchFamily="2" charset="-122"/>
              <a:cs typeface="+mn-cs"/>
              <a:sym typeface="Arial"/>
            </a:endParaRPr>
          </a:p>
        </p:txBody>
      </p:sp>
      <p:sp>
        <p:nvSpPr>
          <p:cNvPr id="23" name="矩形 10">
            <a:extLst>
              <a:ext uri="{FF2B5EF4-FFF2-40B4-BE49-F238E27FC236}">
                <a16:creationId xmlns:a16="http://schemas.microsoft.com/office/drawing/2014/main" id="{4D7AC801-B508-9C25-868C-F121B14A489C}"/>
              </a:ext>
            </a:extLst>
          </p:cNvPr>
          <p:cNvSpPr/>
          <p:nvPr/>
        </p:nvSpPr>
        <p:spPr>
          <a:xfrm>
            <a:off x="5735686" y="1815651"/>
            <a:ext cx="2950799" cy="467588"/>
          </a:xfrm>
          <a:prstGeom prst="rect">
            <a:avLst/>
          </a:prstGeom>
          <a:noFill/>
          <a:ln w="25400" cap="flat" cmpd="sng" algn="ctr">
            <a:solidFill>
              <a:srgbClr val="FDEA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E2BAA5"/>
              </a:solidFill>
              <a:effectLst/>
              <a:uLnTx/>
              <a:uFillTx/>
              <a:latin typeface="Arial"/>
              <a:ea typeface="宋体" panose="02010600030101010101" pitchFamily="2" charset="-122"/>
              <a:cs typeface="+mn-cs"/>
              <a:sym typeface="Arial"/>
            </a:endParaRPr>
          </a:p>
        </p:txBody>
      </p:sp>
      <p:sp>
        <p:nvSpPr>
          <p:cNvPr id="24" name="Google Shape;1095;p27">
            <a:extLst>
              <a:ext uri="{FF2B5EF4-FFF2-40B4-BE49-F238E27FC236}">
                <a16:creationId xmlns:a16="http://schemas.microsoft.com/office/drawing/2014/main" id="{7195E235-719A-63B5-C4B4-F217EDB538F6}"/>
              </a:ext>
            </a:extLst>
          </p:cNvPr>
          <p:cNvSpPr/>
          <p:nvPr/>
        </p:nvSpPr>
        <p:spPr>
          <a:xfrm>
            <a:off x="799830" y="4253382"/>
            <a:ext cx="4190614" cy="800601"/>
          </a:xfrm>
          <a:prstGeom prst="roundRect">
            <a:avLst>
              <a:gd name="adj" fmla="val 50000"/>
            </a:avLst>
          </a:prstGeom>
          <a:solidFill>
            <a:srgbClr val="DDEBE9"/>
          </a:solidFill>
          <a:ln w="19050" cap="flat" cmpd="sng">
            <a:solidFill>
              <a:srgbClr val="4D3D43"/>
            </a:solidFill>
            <a:prstDash val="solid"/>
            <a:round/>
            <a:headEnd type="none" w="sm" len="sm"/>
            <a:tailEnd type="none" w="sm" len="sm"/>
          </a:ln>
          <a:effectLst>
            <a:outerShdw dist="95250" dir="2820000" algn="bl" rotWithShape="0">
              <a:srgbClr val="4D3D43">
                <a:alpha val="15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Medium" panose="00000600000000000000" pitchFamily="2" charset="0"/>
                <a:ea typeface="Barlow Medium"/>
                <a:cs typeface="Barlow Medium"/>
                <a:sym typeface="Barlow Medium"/>
              </a:rPr>
              <a:t>If accounting equation holds, each transaction has numbers recorded in the left and right columns, with the same amount on both sides!</a:t>
            </a:r>
          </a:p>
        </p:txBody>
      </p:sp>
      <p:sp>
        <p:nvSpPr>
          <p:cNvPr id="2" name="TextBox 1">
            <a:extLst>
              <a:ext uri="{FF2B5EF4-FFF2-40B4-BE49-F238E27FC236}">
                <a16:creationId xmlns:a16="http://schemas.microsoft.com/office/drawing/2014/main" id="{B011DC26-0C81-0C03-4A32-33B6476BFF2F}"/>
              </a:ext>
            </a:extLst>
          </p:cNvPr>
          <p:cNvSpPr txBox="1"/>
          <p:nvPr/>
        </p:nvSpPr>
        <p:spPr>
          <a:xfrm>
            <a:off x="464112" y="5291425"/>
            <a:ext cx="4912820" cy="1477328"/>
          </a:xfrm>
          <a:prstGeom prst="rect">
            <a:avLst/>
          </a:prstGeom>
          <a:noFill/>
        </p:spPr>
        <p:txBody>
          <a:bodyPr wrap="none" rtlCol="0">
            <a:spAutoFit/>
          </a:bodyPr>
          <a:lstStyle/>
          <a:p>
            <a:r>
              <a:rPr lang="en-US" dirty="0"/>
              <a:t>Assets: Left for </a:t>
            </a:r>
            <a:r>
              <a:rPr lang="en-US" dirty="0">
                <a:solidFill>
                  <a:srgbClr val="FF0000"/>
                </a:solidFill>
              </a:rPr>
              <a:t>increase; </a:t>
            </a:r>
            <a:r>
              <a:rPr lang="en-US" dirty="0"/>
              <a:t>Right for </a:t>
            </a:r>
            <a:r>
              <a:rPr lang="en-US" dirty="0">
                <a:solidFill>
                  <a:srgbClr val="0070C0"/>
                </a:solidFill>
              </a:rPr>
              <a:t>decrease</a:t>
            </a:r>
          </a:p>
          <a:p>
            <a:r>
              <a:rPr lang="en-US" dirty="0"/>
              <a:t>Liabilities/OE: Left for </a:t>
            </a:r>
            <a:r>
              <a:rPr lang="en-US" dirty="0">
                <a:solidFill>
                  <a:srgbClr val="0070C0"/>
                </a:solidFill>
              </a:rPr>
              <a:t>decrease; </a:t>
            </a:r>
            <a:r>
              <a:rPr lang="en-US" dirty="0"/>
              <a:t>Right for </a:t>
            </a:r>
            <a:r>
              <a:rPr lang="en-US" dirty="0">
                <a:solidFill>
                  <a:srgbClr val="FF0000"/>
                </a:solidFill>
              </a:rPr>
              <a:t>increase</a:t>
            </a:r>
            <a:r>
              <a:rPr lang="en-US" dirty="0"/>
              <a:t> </a:t>
            </a:r>
          </a:p>
          <a:p>
            <a:pPr lvl="1"/>
            <a:endParaRPr lang="en-US" dirty="0"/>
          </a:p>
          <a:p>
            <a:endParaRPr lang="en-US" dirty="0">
              <a:solidFill>
                <a:srgbClr val="0070C0"/>
              </a:solidFill>
            </a:endParaRPr>
          </a:p>
          <a:p>
            <a:endParaRPr lang="en-US" dirty="0"/>
          </a:p>
        </p:txBody>
      </p:sp>
    </p:spTree>
    <p:extLst>
      <p:ext uri="{BB962C8B-B14F-4D97-AF65-F5344CB8AC3E}">
        <p14:creationId xmlns:p14="http://schemas.microsoft.com/office/powerpoint/2010/main" val="1607273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Time Period (Periodicity) Assumption</a:t>
            </a:r>
          </a:p>
        </p:txBody>
      </p:sp>
      <p:sp>
        <p:nvSpPr>
          <p:cNvPr id="4" name="Content Placeholder 3">
            <a:extLst>
              <a:ext uri="{FF2B5EF4-FFF2-40B4-BE49-F238E27FC236}">
                <a16:creationId xmlns:a16="http://schemas.microsoft.com/office/drawing/2014/main" id="{94FD3669-C878-F8DA-3046-99C69402D5BC}"/>
              </a:ext>
            </a:extLst>
          </p:cNvPr>
          <p:cNvSpPr>
            <a:spLocks noGrp="1"/>
          </p:cNvSpPr>
          <p:nvPr>
            <p:ph sz="quarter" idx="12"/>
          </p:nvPr>
        </p:nvSpPr>
        <p:spPr>
          <a:xfrm>
            <a:off x="513862" y="1424065"/>
            <a:ext cx="8115301" cy="1191651"/>
          </a:xfrm>
        </p:spPr>
        <p:txBody>
          <a:bodyPr/>
          <a:lstStyle/>
          <a:p>
            <a:pPr marL="0" indent="0">
              <a:buNone/>
            </a:pPr>
            <a:r>
              <a:rPr lang="en-GB" dirty="0"/>
              <a:t>Accountants divide the economic life of a business into artificial time periods.</a:t>
            </a:r>
          </a:p>
        </p:txBody>
      </p:sp>
      <p:pic>
        <p:nvPicPr>
          <p:cNvPr id="12" name="Picture Placeholder 8" descr="An illustration depicts the Time period assumption. The left end of the timeline is labeled, Year 1, and the right end is labeled, Year 10. Year 6 is magnified.">
            <a:extLst>
              <a:ext uri="{FF2B5EF4-FFF2-40B4-BE49-F238E27FC236}">
                <a16:creationId xmlns:a16="http://schemas.microsoft.com/office/drawing/2014/main" id="{072B8481-2D13-7A35-60DE-1CD0C7499E8A}"/>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2490752" y="2666791"/>
            <a:ext cx="4162497" cy="3307499"/>
          </a:xfrm>
          <a:prstGeom prst="rect">
            <a:avLst/>
          </a:prstGeom>
        </p:spPr>
      </p:pic>
      <p:sp>
        <p:nvSpPr>
          <p:cNvPr id="7" name="Content Placeholder 5">
            <a:extLst>
              <a:ext uri="{FF2B5EF4-FFF2-40B4-BE49-F238E27FC236}">
                <a16:creationId xmlns:a16="http://schemas.microsoft.com/office/drawing/2014/main" id="{2E5CED1C-59C9-C84C-E130-6566EA4D06C9}"/>
              </a:ext>
            </a:extLst>
          </p:cNvPr>
          <p:cNvSpPr>
            <a:spLocks noGrp="1"/>
          </p:cNvSpPr>
          <p:nvPr>
            <p:ph sz="quarter" idx="4294967295"/>
          </p:nvPr>
        </p:nvSpPr>
        <p:spPr>
          <a:xfrm>
            <a:off x="7985125" y="6491581"/>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669107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Fiscal and Calendar Years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92500" lnSpcReduction="20000"/>
          </a:bodyPr>
          <a:lstStyle/>
          <a:p>
            <a:pPr>
              <a:lnSpc>
                <a:spcPct val="110000"/>
              </a:lnSpc>
            </a:pPr>
            <a:r>
              <a:rPr lang="en-GB" sz="2800" dirty="0"/>
              <a:t>Accounting time periods are generally </a:t>
            </a:r>
            <a:r>
              <a:rPr lang="en-GB" sz="2800" b="1" dirty="0">
                <a:solidFill>
                  <a:schemeClr val="accent2"/>
                </a:solidFill>
              </a:rPr>
              <a:t>a month, a quarter, or a year. </a:t>
            </a:r>
          </a:p>
          <a:p>
            <a:pPr>
              <a:lnSpc>
                <a:spcPct val="110000"/>
              </a:lnSpc>
            </a:pPr>
            <a:r>
              <a:rPr lang="en-GB" sz="2800" dirty="0"/>
              <a:t>Monthly and quarterly time periods are called </a:t>
            </a:r>
            <a:r>
              <a:rPr lang="en-GB" sz="2800" b="1" dirty="0">
                <a:solidFill>
                  <a:schemeClr val="accent2"/>
                </a:solidFill>
              </a:rPr>
              <a:t>interim periods.</a:t>
            </a:r>
          </a:p>
          <a:p>
            <a:pPr>
              <a:lnSpc>
                <a:spcPct val="110000"/>
              </a:lnSpc>
            </a:pPr>
            <a:r>
              <a:rPr lang="en-GB" sz="2800" dirty="0"/>
              <a:t>Most large companies must prepare both </a:t>
            </a:r>
            <a:r>
              <a:rPr lang="en-GB" sz="2800" b="1" dirty="0">
                <a:solidFill>
                  <a:schemeClr val="accent2"/>
                </a:solidFill>
              </a:rPr>
              <a:t>quarterly</a:t>
            </a:r>
            <a:r>
              <a:rPr lang="en-GB" sz="2800" dirty="0"/>
              <a:t> and </a:t>
            </a:r>
            <a:r>
              <a:rPr lang="en-GB" sz="2800" b="1" dirty="0">
                <a:solidFill>
                  <a:schemeClr val="accent2"/>
                </a:solidFill>
              </a:rPr>
              <a:t>annual</a:t>
            </a:r>
            <a:r>
              <a:rPr lang="en-GB" sz="2800" dirty="0"/>
              <a:t> financial statements.</a:t>
            </a:r>
          </a:p>
          <a:p>
            <a:pPr>
              <a:lnSpc>
                <a:spcPct val="110000"/>
              </a:lnSpc>
            </a:pPr>
            <a:r>
              <a:rPr lang="en-GB" sz="2800" b="1" dirty="0">
                <a:solidFill>
                  <a:schemeClr val="accent2"/>
                </a:solidFill>
              </a:rPr>
              <a:t>Fiscal Year </a:t>
            </a:r>
            <a:r>
              <a:rPr lang="en-GB" sz="2800" dirty="0"/>
              <a:t>is an accounting time period that is </a:t>
            </a:r>
            <a:r>
              <a:rPr lang="en-GB" sz="2800" b="1" dirty="0">
                <a:solidFill>
                  <a:schemeClr val="accent2"/>
                </a:solidFill>
              </a:rPr>
              <a:t>one year </a:t>
            </a:r>
            <a:r>
              <a:rPr lang="en-GB" sz="2800" dirty="0"/>
              <a:t>in length.</a:t>
            </a:r>
          </a:p>
          <a:p>
            <a:pPr>
              <a:lnSpc>
                <a:spcPct val="110000"/>
              </a:lnSpc>
            </a:pPr>
            <a:r>
              <a:rPr lang="en-GB" sz="2800" b="1" dirty="0">
                <a:solidFill>
                  <a:schemeClr val="accent2"/>
                </a:solidFill>
              </a:rPr>
              <a:t>Calendar Year </a:t>
            </a:r>
            <a:r>
              <a:rPr lang="en-GB" sz="2800" dirty="0"/>
              <a:t>is from January 1 to December 31.</a:t>
            </a:r>
          </a:p>
          <a:p>
            <a:pPr>
              <a:lnSpc>
                <a:spcPct val="110000"/>
              </a:lnSpc>
            </a:pPr>
            <a:r>
              <a:rPr lang="en-GB" sz="2800" dirty="0"/>
              <a:t>Sometimes a company’s year-end will vary from year to year, resulting in accounting periods of </a:t>
            </a:r>
            <a:r>
              <a:rPr lang="en-GB" sz="2800" b="1" dirty="0">
                <a:solidFill>
                  <a:schemeClr val="accent2"/>
                </a:solidFill>
              </a:rPr>
              <a:t>either 52 or 53</a:t>
            </a:r>
            <a:r>
              <a:rPr lang="en-GB" sz="2800" dirty="0"/>
              <a:t> </a:t>
            </a:r>
            <a:r>
              <a:rPr lang="en-GB" sz="2800" b="1" dirty="0">
                <a:solidFill>
                  <a:schemeClr val="accent2"/>
                </a:solidFill>
              </a:rPr>
              <a:t>weeks. </a:t>
            </a:r>
          </a:p>
        </p:txBody>
      </p:sp>
      <p:sp>
        <p:nvSpPr>
          <p:cNvPr id="2" name="Content Placeholder 5">
            <a:extLst>
              <a:ext uri="{FF2B5EF4-FFF2-40B4-BE49-F238E27FC236}">
                <a16:creationId xmlns:a16="http://schemas.microsoft.com/office/drawing/2014/main" id="{25536AC2-5EAD-89AA-6370-49633A3E375E}"/>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911939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Accrual-Basis Accounting</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r>
              <a:rPr lang="en-GB" dirty="0"/>
              <a:t>Transactions are recorded in the </a:t>
            </a:r>
            <a:r>
              <a:rPr lang="en-GB" b="1" dirty="0">
                <a:solidFill>
                  <a:schemeClr val="accent2"/>
                </a:solidFill>
              </a:rPr>
              <a:t>periods in which the events occur.</a:t>
            </a:r>
          </a:p>
          <a:p>
            <a:r>
              <a:rPr lang="en-GB" dirty="0"/>
              <a:t>Companies </a:t>
            </a:r>
            <a:r>
              <a:rPr lang="en-GB" b="1" dirty="0">
                <a:solidFill>
                  <a:schemeClr val="accent2"/>
                </a:solidFill>
              </a:rPr>
              <a:t>recognize revenues when they perform services</a:t>
            </a:r>
            <a:r>
              <a:rPr lang="en-GB" dirty="0"/>
              <a:t> (rather than when they receive cash).</a:t>
            </a:r>
          </a:p>
          <a:p>
            <a:r>
              <a:rPr lang="en-GB" dirty="0"/>
              <a:t>Expenses are recognized when </a:t>
            </a:r>
            <a:r>
              <a:rPr lang="en-GB" b="1" dirty="0">
                <a:solidFill>
                  <a:schemeClr val="accent2"/>
                </a:solidFill>
              </a:rPr>
              <a:t>incurred</a:t>
            </a:r>
            <a:r>
              <a:rPr lang="en-GB" dirty="0"/>
              <a:t> (rather than when paid).</a:t>
            </a:r>
          </a:p>
          <a:p>
            <a:r>
              <a:rPr lang="en-GB" dirty="0"/>
              <a:t>Accrual-basis accounting is in accordance with </a:t>
            </a:r>
            <a:r>
              <a:rPr lang="en-GB" b="1" dirty="0">
                <a:solidFill>
                  <a:schemeClr val="accent2"/>
                </a:solidFill>
              </a:rPr>
              <a:t>IFRS </a:t>
            </a:r>
            <a:r>
              <a:rPr lang="en-US" b="1" dirty="0">
                <a:solidFill>
                  <a:schemeClr val="accent2"/>
                </a:solidFill>
              </a:rPr>
              <a:t>and</a:t>
            </a:r>
            <a:r>
              <a:rPr lang="zh-CN" altLang="en-US" b="1" dirty="0">
                <a:solidFill>
                  <a:schemeClr val="accent2"/>
                </a:solidFill>
              </a:rPr>
              <a:t> </a:t>
            </a:r>
            <a:r>
              <a:rPr lang="en-US" altLang="zh-CN" b="1" dirty="0">
                <a:solidFill>
                  <a:schemeClr val="accent2"/>
                </a:solidFill>
              </a:rPr>
              <a:t>the</a:t>
            </a:r>
            <a:r>
              <a:rPr lang="zh-CN" altLang="en-US" b="1" dirty="0">
                <a:solidFill>
                  <a:schemeClr val="accent2"/>
                </a:solidFill>
              </a:rPr>
              <a:t> </a:t>
            </a:r>
            <a:r>
              <a:rPr lang="en-US" altLang="zh-CN" b="1" dirty="0">
                <a:solidFill>
                  <a:schemeClr val="accent2"/>
                </a:solidFill>
              </a:rPr>
              <a:t>US</a:t>
            </a:r>
            <a:r>
              <a:rPr lang="zh-CN" altLang="en-US" b="1" dirty="0">
                <a:solidFill>
                  <a:schemeClr val="accent2"/>
                </a:solidFill>
              </a:rPr>
              <a:t> </a:t>
            </a:r>
            <a:r>
              <a:rPr lang="en-US" altLang="zh-CN" b="1" dirty="0">
                <a:solidFill>
                  <a:schemeClr val="accent2"/>
                </a:solidFill>
              </a:rPr>
              <a:t>GAAP</a:t>
            </a:r>
            <a:r>
              <a:rPr lang="en-GB" b="1" dirty="0">
                <a:solidFill>
                  <a:schemeClr val="accent2"/>
                </a:solidFill>
              </a:rPr>
              <a:t>.</a:t>
            </a:r>
          </a:p>
        </p:txBody>
      </p:sp>
      <p:sp>
        <p:nvSpPr>
          <p:cNvPr id="9" name="Content Placeholder 5">
            <a:extLst>
              <a:ext uri="{FF2B5EF4-FFF2-40B4-BE49-F238E27FC236}">
                <a16:creationId xmlns:a16="http://schemas.microsoft.com/office/drawing/2014/main" id="{6E859647-13A4-A952-66CD-58F52BE34ABA}"/>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374213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Cash-Basis Accounting</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r>
              <a:rPr lang="en-GB" b="1" dirty="0">
                <a:solidFill>
                  <a:schemeClr val="accent2"/>
                </a:solidFill>
              </a:rPr>
              <a:t>Revenues</a:t>
            </a:r>
            <a:r>
              <a:rPr lang="en-GB" dirty="0"/>
              <a:t> are recorded when </a:t>
            </a:r>
            <a:r>
              <a:rPr lang="en-GB" b="1" dirty="0">
                <a:solidFill>
                  <a:schemeClr val="accent2"/>
                </a:solidFill>
              </a:rPr>
              <a:t>cash is received.</a:t>
            </a:r>
          </a:p>
          <a:p>
            <a:r>
              <a:rPr lang="en-GB" b="1" dirty="0">
                <a:solidFill>
                  <a:schemeClr val="accent2"/>
                </a:solidFill>
              </a:rPr>
              <a:t>Expenses</a:t>
            </a:r>
            <a:r>
              <a:rPr lang="en-GB" dirty="0"/>
              <a:t> are recorded when </a:t>
            </a:r>
            <a:r>
              <a:rPr lang="en-GB" b="1" dirty="0">
                <a:solidFill>
                  <a:schemeClr val="accent2"/>
                </a:solidFill>
              </a:rPr>
              <a:t>cash is paid.</a:t>
            </a:r>
          </a:p>
          <a:p>
            <a:r>
              <a:rPr lang="en-GB" dirty="0"/>
              <a:t>Cash-basis accounting is </a:t>
            </a:r>
            <a:r>
              <a:rPr lang="en-GB" b="1" dirty="0"/>
              <a:t>NOT</a:t>
            </a:r>
            <a:r>
              <a:rPr lang="en-GB" dirty="0"/>
              <a:t> in accordance with </a:t>
            </a:r>
            <a:r>
              <a:rPr lang="en-GB" b="1" dirty="0">
                <a:solidFill>
                  <a:schemeClr val="accent2"/>
                </a:solidFill>
              </a:rPr>
              <a:t>IFRS or US GAAP.</a:t>
            </a:r>
          </a:p>
        </p:txBody>
      </p:sp>
      <p:sp>
        <p:nvSpPr>
          <p:cNvPr id="8" name="Content Placeholder 5">
            <a:extLst>
              <a:ext uri="{FF2B5EF4-FFF2-40B4-BE49-F238E27FC236}">
                <a16:creationId xmlns:a16="http://schemas.microsoft.com/office/drawing/2014/main" id="{CFAD6465-9FF1-2CFA-867F-66B5DDFD387E}"/>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80117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6F0D4A-658C-9786-E311-C32C9CCBA348}"/>
              </a:ext>
            </a:extLst>
          </p:cNvPr>
          <p:cNvSpPr>
            <a:spLocks noGrp="1"/>
          </p:cNvSpPr>
          <p:nvPr>
            <p:ph type="title"/>
          </p:nvPr>
        </p:nvSpPr>
        <p:spPr/>
        <p:txBody>
          <a:bodyPr/>
          <a:lstStyle/>
          <a:p>
            <a:r>
              <a:rPr lang="en-IN" dirty="0"/>
              <a:t>Revenue Recognition Principle</a:t>
            </a:r>
          </a:p>
        </p:txBody>
      </p:sp>
      <p:sp>
        <p:nvSpPr>
          <p:cNvPr id="6" name="Content Placeholder 5">
            <a:extLst>
              <a:ext uri="{FF2B5EF4-FFF2-40B4-BE49-F238E27FC236}">
                <a16:creationId xmlns:a16="http://schemas.microsoft.com/office/drawing/2014/main" id="{CA2963D5-3B4C-0DE9-745D-DB11C8E52CDA}"/>
              </a:ext>
            </a:extLst>
          </p:cNvPr>
          <p:cNvSpPr>
            <a:spLocks noGrp="1"/>
          </p:cNvSpPr>
          <p:nvPr>
            <p:ph sz="quarter" idx="12"/>
          </p:nvPr>
        </p:nvSpPr>
        <p:spPr>
          <a:xfrm>
            <a:off x="513862" y="1309567"/>
            <a:ext cx="8115301" cy="1795583"/>
          </a:xfrm>
        </p:spPr>
        <p:txBody>
          <a:bodyPr>
            <a:normAutofit/>
          </a:bodyPr>
          <a:lstStyle/>
          <a:p>
            <a:pPr>
              <a:spcAft>
                <a:spcPts val="1200"/>
              </a:spcAft>
            </a:pPr>
            <a:r>
              <a:rPr lang="en-GB" sz="2400" dirty="0"/>
              <a:t>Companies recognize revenue in the accounting period in which the performance obligation is satisfied.</a:t>
            </a:r>
          </a:p>
          <a:p>
            <a:pPr>
              <a:spcAft>
                <a:spcPts val="1200"/>
              </a:spcAft>
            </a:pPr>
            <a:r>
              <a:rPr lang="en-GB" sz="2400" dirty="0"/>
              <a:t>Company satisfies its performance obligation by performing a service or providing a good to a customer.</a:t>
            </a:r>
          </a:p>
        </p:txBody>
      </p:sp>
      <p:pic>
        <p:nvPicPr>
          <p:cNvPr id="13" name="Picture Placeholder 7" descr="An illustration of Revenue Recognition. An arrow illustrates that once a customer requests service, the company satisfies the performance obligation, after which the cash is received for the service performed. The description below reads, Revenue is recognized when performance obligation is satisfied.  ">
            <a:extLst>
              <a:ext uri="{FF2B5EF4-FFF2-40B4-BE49-F238E27FC236}">
                <a16:creationId xmlns:a16="http://schemas.microsoft.com/office/drawing/2014/main" id="{788D431F-6CFE-FC93-6F32-B423E5E052E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3348119" y="3107646"/>
            <a:ext cx="2447762" cy="3267532"/>
          </a:xfrm>
          <a:prstGeom prst="rect">
            <a:avLst/>
          </a:prstGeom>
        </p:spPr>
      </p:pic>
      <p:sp>
        <p:nvSpPr>
          <p:cNvPr id="10" name="Content Placeholder 9">
            <a:extLst>
              <a:ext uri="{FF2B5EF4-FFF2-40B4-BE49-F238E27FC236}">
                <a16:creationId xmlns:a16="http://schemas.microsoft.com/office/drawing/2014/main" id="{1324D0E2-98C7-47F2-887F-4662E68DC584}"/>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621760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Expense Recognition Principle</a:t>
            </a:r>
          </a:p>
        </p:txBody>
      </p:sp>
      <p:pic>
        <p:nvPicPr>
          <p:cNvPr id="4" name="Picture Placeholder 8" descr="An illustration demonstrates the timing of Expense Recognition. Expenses incurred such as advertising, delivery, and utilities, are matched against efforts generated revenue. The description below reads: Expense is recognized when efforts are made to generate revenue.">
            <a:extLst>
              <a:ext uri="{FF2B5EF4-FFF2-40B4-BE49-F238E27FC236}">
                <a16:creationId xmlns:a16="http://schemas.microsoft.com/office/drawing/2014/main" id="{781BAC08-A898-C466-E540-DB1CCFFEE9B0}"/>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916641" y="1143000"/>
            <a:ext cx="3310718" cy="5079679"/>
          </a:xfrm>
          <a:prstGeom prst="rect">
            <a:avLst/>
          </a:prstGeom>
        </p:spPr>
      </p:pic>
      <p:sp>
        <p:nvSpPr>
          <p:cNvPr id="7" name="Content Placeholder 5">
            <a:extLst>
              <a:ext uri="{FF2B5EF4-FFF2-40B4-BE49-F238E27FC236}">
                <a16:creationId xmlns:a16="http://schemas.microsoft.com/office/drawing/2014/main" id="{A1BF365D-EB15-9290-D202-D927AA2C261A}"/>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378888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D0C7A-0F6C-EE1E-70CD-8FC772A5E270}"/>
              </a:ext>
            </a:extLst>
          </p:cNvPr>
          <p:cNvSpPr>
            <a:spLocks noGrp="1"/>
          </p:cNvSpPr>
          <p:nvPr>
            <p:ph type="title"/>
          </p:nvPr>
        </p:nvSpPr>
        <p:spPr/>
        <p:txBody>
          <a:bodyPr>
            <a:normAutofit fontScale="90000"/>
          </a:bodyPr>
          <a:lstStyle/>
          <a:p>
            <a:r>
              <a:rPr lang="en-IN" sz="4400" dirty="0"/>
              <a:t>Ethics Insight</a:t>
            </a:r>
            <a:br>
              <a:rPr lang="en-IN" dirty="0"/>
            </a:br>
            <a:endParaRPr lang="en-IN" dirty="0"/>
          </a:p>
        </p:txBody>
      </p:sp>
      <p:sp>
        <p:nvSpPr>
          <p:cNvPr id="6" name="Content Placeholder 5">
            <a:extLst>
              <a:ext uri="{FF2B5EF4-FFF2-40B4-BE49-F238E27FC236}">
                <a16:creationId xmlns:a16="http://schemas.microsoft.com/office/drawing/2014/main" id="{9346E63F-9415-B2E2-63C5-6B0AC56DB168}"/>
              </a:ext>
            </a:extLst>
          </p:cNvPr>
          <p:cNvSpPr>
            <a:spLocks noGrp="1"/>
          </p:cNvSpPr>
          <p:nvPr>
            <p:ph sz="quarter" idx="12"/>
          </p:nvPr>
        </p:nvSpPr>
        <p:spPr>
          <a:xfrm>
            <a:off x="513862" y="1435297"/>
            <a:ext cx="8115301" cy="1684645"/>
          </a:xfrm>
        </p:spPr>
        <p:txBody>
          <a:bodyPr>
            <a:noAutofit/>
          </a:bodyPr>
          <a:lstStyle/>
          <a:p>
            <a:pPr marL="0" indent="0">
              <a:buNone/>
            </a:pPr>
            <a:r>
              <a:rPr lang="en-GB" sz="2600" b="1" dirty="0">
                <a:solidFill>
                  <a:schemeClr val="accent2"/>
                </a:solidFill>
              </a:rPr>
              <a:t>Cooking the Books: managers may overstate the revenue or understate the expense</a:t>
            </a:r>
          </a:p>
          <a:p>
            <a:pPr marL="0" indent="0">
              <a:buNone/>
            </a:pPr>
            <a:endParaRPr lang="en-GB" sz="2600" b="1" dirty="0">
              <a:solidFill>
                <a:schemeClr val="accent2"/>
              </a:solidFill>
            </a:endParaRPr>
          </a:p>
          <a:p>
            <a:pPr marL="0" indent="0">
              <a:buNone/>
            </a:pPr>
            <a:endParaRPr lang="en-GB" sz="2600" b="1" dirty="0"/>
          </a:p>
        </p:txBody>
      </p:sp>
      <p:pic>
        <p:nvPicPr>
          <p:cNvPr id="13" name="Picture Placeholder 9">
            <a:extLst>
              <a:ext uri="{FF2B5EF4-FFF2-40B4-BE49-F238E27FC236}">
                <a16:creationId xmlns:a16="http://schemas.microsoft.com/office/drawing/2014/main" id="{FD377883-512A-861A-5085-7F8528FA1147}"/>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2"/>
          <a:stretch/>
        </p:blipFill>
        <p:spPr>
          <a:xfrm>
            <a:off x="6802607" y="3153514"/>
            <a:ext cx="1217868" cy="2269189"/>
          </a:xfrm>
          <a:prstGeom prst="rect">
            <a:avLst/>
          </a:prstGeom>
        </p:spPr>
      </p:pic>
      <p:sp>
        <p:nvSpPr>
          <p:cNvPr id="18" name="Content Placeholder 17">
            <a:extLst>
              <a:ext uri="{FF2B5EF4-FFF2-40B4-BE49-F238E27FC236}">
                <a16:creationId xmlns:a16="http://schemas.microsoft.com/office/drawing/2014/main" id="{240EB125-D301-0259-9DDE-4312D45541DE}"/>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pic>
        <p:nvPicPr>
          <p:cNvPr id="3" name="Picture 2">
            <a:extLst>
              <a:ext uri="{FF2B5EF4-FFF2-40B4-BE49-F238E27FC236}">
                <a16:creationId xmlns:a16="http://schemas.microsoft.com/office/drawing/2014/main" id="{F616F723-4ED2-F0E3-94AF-6FCAEF4B13DA}"/>
              </a:ext>
            </a:extLst>
          </p:cNvPr>
          <p:cNvPicPr>
            <a:picLocks noChangeAspect="1"/>
          </p:cNvPicPr>
          <p:nvPr/>
        </p:nvPicPr>
        <p:blipFill rotWithShape="1">
          <a:blip r:embed="rId3"/>
          <a:srcRect l="65051" t="20460" r="14747" b="34494"/>
          <a:stretch/>
        </p:blipFill>
        <p:spPr>
          <a:xfrm>
            <a:off x="494121" y="2402166"/>
            <a:ext cx="6211479" cy="3895340"/>
          </a:xfrm>
          <a:prstGeom prst="rect">
            <a:avLst/>
          </a:prstGeom>
        </p:spPr>
      </p:pic>
    </p:spTree>
    <p:extLst>
      <p:ext uri="{BB962C8B-B14F-4D97-AF65-F5344CB8AC3E}">
        <p14:creationId xmlns:p14="http://schemas.microsoft.com/office/powerpoint/2010/main" val="2557631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D0C7A-0F6C-EE1E-70CD-8FC772A5E270}"/>
              </a:ext>
            </a:extLst>
          </p:cNvPr>
          <p:cNvSpPr>
            <a:spLocks noGrp="1"/>
          </p:cNvSpPr>
          <p:nvPr>
            <p:ph type="title"/>
          </p:nvPr>
        </p:nvSpPr>
        <p:spPr/>
        <p:txBody>
          <a:bodyPr>
            <a:normAutofit fontScale="90000"/>
          </a:bodyPr>
          <a:lstStyle/>
          <a:p>
            <a:r>
              <a:rPr lang="en-IN" sz="4400" dirty="0"/>
              <a:t>Ethics Insight</a:t>
            </a:r>
            <a:br>
              <a:rPr lang="en-IN" dirty="0"/>
            </a:br>
            <a:r>
              <a:rPr lang="en-IN" sz="3600" dirty="0"/>
              <a:t>Krispy Kreme</a:t>
            </a:r>
            <a:endParaRPr lang="en-IN" dirty="0"/>
          </a:p>
        </p:txBody>
      </p:sp>
      <p:sp>
        <p:nvSpPr>
          <p:cNvPr id="6" name="Content Placeholder 5">
            <a:extLst>
              <a:ext uri="{FF2B5EF4-FFF2-40B4-BE49-F238E27FC236}">
                <a16:creationId xmlns:a16="http://schemas.microsoft.com/office/drawing/2014/main" id="{9346E63F-9415-B2E2-63C5-6B0AC56DB168}"/>
              </a:ext>
            </a:extLst>
          </p:cNvPr>
          <p:cNvSpPr>
            <a:spLocks noGrp="1"/>
          </p:cNvSpPr>
          <p:nvPr>
            <p:ph sz="quarter" idx="12"/>
          </p:nvPr>
        </p:nvSpPr>
        <p:spPr>
          <a:xfrm>
            <a:off x="513862" y="1435297"/>
            <a:ext cx="8115301" cy="1684645"/>
          </a:xfrm>
        </p:spPr>
        <p:txBody>
          <a:bodyPr>
            <a:noAutofit/>
          </a:bodyPr>
          <a:lstStyle/>
          <a:p>
            <a:pPr marL="0" indent="0">
              <a:buNone/>
            </a:pPr>
            <a:r>
              <a:rPr lang="en-GB" sz="2600" b="1" dirty="0">
                <a:solidFill>
                  <a:schemeClr val="accent2"/>
                </a:solidFill>
              </a:rPr>
              <a:t>Cooking the Books?</a:t>
            </a:r>
            <a:endParaRPr lang="en-GB" sz="2600" b="1" dirty="0"/>
          </a:p>
          <a:p>
            <a:pPr marL="0" indent="0">
              <a:buNone/>
            </a:pPr>
            <a:r>
              <a:rPr lang="en-GB" sz="2600" b="1" dirty="0"/>
              <a:t>What motivates sales executives and finance and accounting executives to participate in activities that result in inaccurate reporting of revenues?</a:t>
            </a:r>
            <a:endParaRPr lang="en-IN" sz="2600" dirty="0"/>
          </a:p>
        </p:txBody>
      </p:sp>
      <p:sp>
        <p:nvSpPr>
          <p:cNvPr id="8" name="Content Placeholder 7">
            <a:extLst>
              <a:ext uri="{FF2B5EF4-FFF2-40B4-BE49-F238E27FC236}">
                <a16:creationId xmlns:a16="http://schemas.microsoft.com/office/drawing/2014/main" id="{EE20B49C-2A0D-93DC-CF66-0F4779845861}"/>
              </a:ext>
            </a:extLst>
          </p:cNvPr>
          <p:cNvSpPr>
            <a:spLocks noGrp="1"/>
          </p:cNvSpPr>
          <p:nvPr>
            <p:ph sz="quarter" idx="18"/>
          </p:nvPr>
        </p:nvSpPr>
        <p:spPr>
          <a:xfrm>
            <a:off x="514353" y="3234776"/>
            <a:ext cx="6065556" cy="3167205"/>
          </a:xfrm>
        </p:spPr>
        <p:txBody>
          <a:bodyPr>
            <a:normAutofit/>
          </a:bodyPr>
          <a:lstStyle/>
          <a:p>
            <a:pPr marL="0" indent="0">
              <a:buNone/>
            </a:pPr>
            <a:r>
              <a:rPr lang="en-US" sz="1800" dirty="0"/>
              <a:t>A: There are several different motives that are at work in these situations. In many cases, the executives involved are greedy. </a:t>
            </a:r>
            <a:r>
              <a:rPr lang="en-US" sz="1800" dirty="0">
                <a:highlight>
                  <a:srgbClr val="FFFF00"/>
                </a:highlight>
              </a:rPr>
              <a:t>They want to earn bonuses and promotions</a:t>
            </a:r>
            <a:r>
              <a:rPr lang="en-US" sz="1800" dirty="0"/>
              <a:t> by reporting more revenue than was earned without actually doing all the work necessary to earn that amount of revenue. Their greed can be fueled by extravagant lifestyles and also sometimes by heavy financial burdens. In other cases, </a:t>
            </a:r>
            <a:r>
              <a:rPr lang="en-US" sz="1800" dirty="0">
                <a:highlight>
                  <a:srgbClr val="FFFF00"/>
                </a:highlight>
              </a:rPr>
              <a:t>the executives may find themselves faced with unrealistic revenue goals. They overstate revenues to achieve these unrealistic goals to support their company and its leaders, or to avoid failing to meet the goals which could result in the loss of their jobs</a:t>
            </a:r>
            <a:r>
              <a:rPr lang="en-US" sz="1800" dirty="0"/>
              <a:t>.</a:t>
            </a:r>
            <a:endParaRPr lang="en-GB" sz="1800" dirty="0"/>
          </a:p>
        </p:txBody>
      </p:sp>
      <p:pic>
        <p:nvPicPr>
          <p:cNvPr id="13" name="Picture Placeholder 9">
            <a:extLst>
              <a:ext uri="{FF2B5EF4-FFF2-40B4-BE49-F238E27FC236}">
                <a16:creationId xmlns:a16="http://schemas.microsoft.com/office/drawing/2014/main" id="{FD377883-512A-861A-5085-7F8528FA1147}"/>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2"/>
          <a:stretch/>
        </p:blipFill>
        <p:spPr>
          <a:xfrm>
            <a:off x="6802607" y="3153514"/>
            <a:ext cx="1217868" cy="2269189"/>
          </a:xfrm>
          <a:prstGeom prst="rect">
            <a:avLst/>
          </a:prstGeom>
        </p:spPr>
      </p:pic>
      <p:sp>
        <p:nvSpPr>
          <p:cNvPr id="18" name="Content Placeholder 17">
            <a:extLst>
              <a:ext uri="{FF2B5EF4-FFF2-40B4-BE49-F238E27FC236}">
                <a16:creationId xmlns:a16="http://schemas.microsoft.com/office/drawing/2014/main" id="{240EB125-D301-0259-9DDE-4312D45541DE}"/>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721790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2B0E-060E-8A82-AAA0-7B7A0AE0BD74}"/>
              </a:ext>
            </a:extLst>
          </p:cNvPr>
          <p:cNvSpPr>
            <a:spLocks noGrp="1"/>
          </p:cNvSpPr>
          <p:nvPr>
            <p:ph type="title"/>
          </p:nvPr>
        </p:nvSpPr>
        <p:spPr/>
        <p:txBody>
          <a:bodyPr>
            <a:normAutofit fontScale="90000"/>
          </a:bodyPr>
          <a:lstStyle/>
          <a:p>
            <a:r>
              <a:rPr lang="en-US" altLang="zh-CN" sz="4000" dirty="0"/>
              <a:t>Case in point: </a:t>
            </a:r>
            <a:r>
              <a:rPr lang="zh-CN" altLang="en-US" sz="4000" dirty="0"/>
              <a:t>瑞幸</a:t>
            </a:r>
            <a:br>
              <a:rPr lang="en-US" altLang="zh-CN" sz="4000" dirty="0"/>
            </a:br>
            <a:endParaRPr lang="en-US" dirty="0"/>
          </a:p>
        </p:txBody>
      </p:sp>
      <p:pic>
        <p:nvPicPr>
          <p:cNvPr id="13" name="Picture 2">
            <a:extLst>
              <a:ext uri="{FF2B5EF4-FFF2-40B4-BE49-F238E27FC236}">
                <a16:creationId xmlns:a16="http://schemas.microsoft.com/office/drawing/2014/main" id="{22B1920B-800D-AF4F-C884-F54668474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635" y="1309567"/>
            <a:ext cx="2183101" cy="605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E195842-BE67-AA1D-64C9-5A27C0E9AEE1}"/>
              </a:ext>
            </a:extLst>
          </p:cNvPr>
          <p:cNvSpPr txBox="1"/>
          <p:nvPr/>
        </p:nvSpPr>
        <p:spPr>
          <a:xfrm>
            <a:off x="754611" y="2390392"/>
            <a:ext cx="6369000" cy="923330"/>
          </a:xfrm>
          <a:prstGeom prst="rect">
            <a:avLst/>
          </a:prstGeom>
          <a:noFill/>
        </p:spPr>
        <p:txBody>
          <a:bodyPr wrap="square">
            <a:spAutoFit/>
          </a:bodyPr>
          <a:lstStyle/>
          <a:p>
            <a:r>
              <a:rPr lang="en-US" dirty="0"/>
              <a:t>Founded in 2017, </a:t>
            </a:r>
            <a:r>
              <a:rPr lang="en-US" dirty="0" err="1"/>
              <a:t>Luckin</a:t>
            </a:r>
            <a:r>
              <a:rPr lang="en-US" dirty="0"/>
              <a:t> Coffee Inc. (“</a:t>
            </a:r>
            <a:r>
              <a:rPr lang="en-US" dirty="0" err="1"/>
              <a:t>Luckin</a:t>
            </a:r>
            <a:r>
              <a:rPr lang="en-US" dirty="0"/>
              <a:t>”) quickly emerged as the fastest growing coffee company in China. </a:t>
            </a:r>
          </a:p>
          <a:p>
            <a:endParaRPr lang="en-US" dirty="0"/>
          </a:p>
        </p:txBody>
      </p:sp>
      <p:pic>
        <p:nvPicPr>
          <p:cNvPr id="16" name="Picture 15">
            <a:extLst>
              <a:ext uri="{FF2B5EF4-FFF2-40B4-BE49-F238E27FC236}">
                <a16:creationId xmlns:a16="http://schemas.microsoft.com/office/drawing/2014/main" id="{576EADB6-656A-EDB1-B2F3-EC73ADB7212F}"/>
              </a:ext>
            </a:extLst>
          </p:cNvPr>
          <p:cNvPicPr>
            <a:picLocks noChangeAspect="1"/>
          </p:cNvPicPr>
          <p:nvPr/>
        </p:nvPicPr>
        <p:blipFill>
          <a:blip r:embed="rId3"/>
          <a:stretch>
            <a:fillRect/>
          </a:stretch>
        </p:blipFill>
        <p:spPr>
          <a:xfrm>
            <a:off x="6182405" y="3199174"/>
            <a:ext cx="1743075" cy="2619375"/>
          </a:xfrm>
          <a:prstGeom prst="rect">
            <a:avLst/>
          </a:prstGeom>
        </p:spPr>
      </p:pic>
      <p:pic>
        <p:nvPicPr>
          <p:cNvPr id="18" name="Picture 17">
            <a:extLst>
              <a:ext uri="{FF2B5EF4-FFF2-40B4-BE49-F238E27FC236}">
                <a16:creationId xmlns:a16="http://schemas.microsoft.com/office/drawing/2014/main" id="{C6DD57BD-81E9-08D2-DE51-6470EBE80AB0}"/>
              </a:ext>
            </a:extLst>
          </p:cNvPr>
          <p:cNvPicPr>
            <a:picLocks noChangeAspect="1"/>
          </p:cNvPicPr>
          <p:nvPr/>
        </p:nvPicPr>
        <p:blipFill rotWithShape="1">
          <a:blip r:embed="rId4"/>
          <a:srcRect l="49999" t="36271" r="25715" b="17901"/>
          <a:stretch/>
        </p:blipFill>
        <p:spPr>
          <a:xfrm>
            <a:off x="883635" y="3313721"/>
            <a:ext cx="4912509" cy="2234711"/>
          </a:xfrm>
          <a:prstGeom prst="rect">
            <a:avLst/>
          </a:prstGeom>
        </p:spPr>
      </p:pic>
    </p:spTree>
    <p:extLst>
      <p:ext uri="{BB962C8B-B14F-4D97-AF65-F5344CB8AC3E}">
        <p14:creationId xmlns:p14="http://schemas.microsoft.com/office/powerpoint/2010/main" val="6711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2B0E-060E-8A82-AAA0-7B7A0AE0BD74}"/>
              </a:ext>
            </a:extLst>
          </p:cNvPr>
          <p:cNvSpPr>
            <a:spLocks noGrp="1"/>
          </p:cNvSpPr>
          <p:nvPr>
            <p:ph type="title"/>
          </p:nvPr>
        </p:nvSpPr>
        <p:spPr/>
        <p:txBody>
          <a:bodyPr>
            <a:normAutofit fontScale="90000"/>
          </a:bodyPr>
          <a:lstStyle/>
          <a:p>
            <a:r>
              <a:rPr lang="en-US" altLang="zh-CN" sz="4000" dirty="0"/>
              <a:t>Case in point: </a:t>
            </a:r>
            <a:r>
              <a:rPr lang="zh-CN" altLang="en-US" sz="4000" dirty="0"/>
              <a:t>瑞幸</a:t>
            </a:r>
            <a:br>
              <a:rPr lang="en-US" altLang="zh-CN" sz="4000" dirty="0"/>
            </a:br>
            <a:endParaRPr lang="en-US" dirty="0"/>
          </a:p>
        </p:txBody>
      </p:sp>
      <p:pic>
        <p:nvPicPr>
          <p:cNvPr id="13" name="Picture 2">
            <a:extLst>
              <a:ext uri="{FF2B5EF4-FFF2-40B4-BE49-F238E27FC236}">
                <a16:creationId xmlns:a16="http://schemas.microsoft.com/office/drawing/2014/main" id="{22B1920B-800D-AF4F-C884-F54668474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635" y="1309567"/>
            <a:ext cx="2183101" cy="605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E195842-BE67-AA1D-64C9-5A27C0E9AEE1}"/>
              </a:ext>
            </a:extLst>
          </p:cNvPr>
          <p:cNvSpPr txBox="1"/>
          <p:nvPr/>
        </p:nvSpPr>
        <p:spPr>
          <a:xfrm>
            <a:off x="754611" y="2018421"/>
            <a:ext cx="6369000" cy="1200329"/>
          </a:xfrm>
          <a:prstGeom prst="rect">
            <a:avLst/>
          </a:prstGeom>
          <a:noFill/>
        </p:spPr>
        <p:txBody>
          <a:bodyPr wrap="square">
            <a:spAutoFit/>
          </a:bodyPr>
          <a:lstStyle/>
          <a:p>
            <a:r>
              <a:rPr lang="en-US" dirty="0"/>
              <a:t>In June 2020, a short report claiming </a:t>
            </a:r>
            <a:r>
              <a:rPr lang="en-US" dirty="0" err="1"/>
              <a:t>Luckin</a:t>
            </a:r>
            <a:r>
              <a:rPr lang="en-US" dirty="0"/>
              <a:t> coffee is engaging in financial fraud began to circulate in the market. Many hedge fund starts to short the company.</a:t>
            </a:r>
          </a:p>
          <a:p>
            <a:endParaRPr lang="en-US" dirty="0"/>
          </a:p>
        </p:txBody>
      </p:sp>
      <p:pic>
        <p:nvPicPr>
          <p:cNvPr id="18" name="Picture 17">
            <a:extLst>
              <a:ext uri="{FF2B5EF4-FFF2-40B4-BE49-F238E27FC236}">
                <a16:creationId xmlns:a16="http://schemas.microsoft.com/office/drawing/2014/main" id="{C6DD57BD-81E9-08D2-DE51-6470EBE80AB0}"/>
              </a:ext>
            </a:extLst>
          </p:cNvPr>
          <p:cNvPicPr>
            <a:picLocks noChangeAspect="1"/>
          </p:cNvPicPr>
          <p:nvPr/>
        </p:nvPicPr>
        <p:blipFill rotWithShape="1">
          <a:blip r:embed="rId3"/>
          <a:srcRect l="49999" t="36271" r="25715" b="17901"/>
          <a:stretch/>
        </p:blipFill>
        <p:spPr>
          <a:xfrm>
            <a:off x="883635" y="3313721"/>
            <a:ext cx="4912509" cy="2234711"/>
          </a:xfrm>
          <a:prstGeom prst="rect">
            <a:avLst/>
          </a:prstGeom>
        </p:spPr>
      </p:pic>
    </p:spTree>
    <p:extLst>
      <p:ext uri="{BB962C8B-B14F-4D97-AF65-F5344CB8AC3E}">
        <p14:creationId xmlns:p14="http://schemas.microsoft.com/office/powerpoint/2010/main" val="968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81E937-2830-C34D-5C32-720D6D28800F}"/>
              </a:ext>
            </a:extLst>
          </p:cNvPr>
          <p:cNvSpPr>
            <a:spLocks noGrp="1"/>
          </p:cNvSpPr>
          <p:nvPr>
            <p:ph sz="quarter" idx="25"/>
          </p:nvPr>
        </p:nvSpPr>
        <p:spPr/>
        <p:txBody>
          <a:bodyPr/>
          <a:lstStyle/>
          <a:p>
            <a:endParaRPr lang="en-US"/>
          </a:p>
        </p:txBody>
      </p:sp>
      <p:sp>
        <p:nvSpPr>
          <p:cNvPr id="15" name="标题 1">
            <a:extLst>
              <a:ext uri="{FF2B5EF4-FFF2-40B4-BE49-F238E27FC236}">
                <a16:creationId xmlns:a16="http://schemas.microsoft.com/office/drawing/2014/main" id="{395817B9-389F-A5B4-3435-A48080BFAD3B}"/>
              </a:ext>
            </a:extLst>
          </p:cNvPr>
          <p:cNvSpPr txBox="1">
            <a:spLocks/>
          </p:cNvSpPr>
          <p:nvPr/>
        </p:nvSpPr>
        <p:spPr>
          <a:xfrm>
            <a:off x="642275" y="578041"/>
            <a:ext cx="7717500" cy="7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marL="0" marR="0" lvl="0" indent="0" algn="l" defTabSz="914400" rtl="0" eaLnBrk="1" fontAlgn="auto" latinLnBrk="0" hangingPunct="1">
              <a:lnSpc>
                <a:spcPct val="100000"/>
              </a:lnSpc>
              <a:spcBef>
                <a:spcPts val="0"/>
              </a:spcBef>
              <a:spcAft>
                <a:spcPts val="0"/>
              </a:spcAft>
              <a:buClr>
                <a:srgbClr val="4D3D43"/>
              </a:buClr>
              <a:buSzPts val="3600"/>
              <a:buFont typeface="Barlow"/>
              <a:buNone/>
              <a:tabLst/>
              <a:defRPr/>
            </a:pPr>
            <a:r>
              <a:rPr kumimoji="0" lang="en-US" altLang="zh-CN" sz="3600" b="1" i="0" u="none" strike="noStrike" kern="0" cap="none" spc="0" normalizeH="0" baseline="0" noProof="0" dirty="0">
                <a:ln>
                  <a:noFill/>
                </a:ln>
                <a:solidFill>
                  <a:srgbClr val="4D3D43"/>
                </a:solidFill>
                <a:effectLst/>
                <a:uLnTx/>
                <a:uFillTx/>
                <a:latin typeface="Barlow"/>
                <a:sym typeface="Barlow"/>
              </a:rPr>
              <a:t>How it works – Cash &amp; Equipment</a:t>
            </a:r>
            <a:endParaRPr kumimoji="0" lang="zh-CN" altLang="en-US" sz="3600" b="1" i="0" u="none" strike="noStrike" kern="0" cap="none" spc="0" normalizeH="0" baseline="0" noProof="0" dirty="0">
              <a:ln>
                <a:noFill/>
              </a:ln>
              <a:solidFill>
                <a:srgbClr val="4D3D43"/>
              </a:solidFill>
              <a:effectLst/>
              <a:uLnTx/>
              <a:uFillTx/>
              <a:latin typeface="Barlow"/>
              <a:sym typeface="Barlow"/>
            </a:endParaRPr>
          </a:p>
        </p:txBody>
      </p:sp>
      <p:pic>
        <p:nvPicPr>
          <p:cNvPr id="16" name="Picture 4">
            <a:extLst>
              <a:ext uri="{FF2B5EF4-FFF2-40B4-BE49-F238E27FC236}">
                <a16:creationId xmlns:a16="http://schemas.microsoft.com/office/drawing/2014/main" id="{3C9BB1FC-D4E3-F841-4AC0-9BE104DD0ADD}"/>
              </a:ext>
            </a:extLst>
          </p:cNvPr>
          <p:cNvPicPr>
            <a:picLocks noChangeAspect="1"/>
          </p:cNvPicPr>
          <p:nvPr/>
        </p:nvPicPr>
        <p:blipFill rotWithShape="1">
          <a:blip r:embed="rId2"/>
          <a:srcRect r="13550"/>
          <a:stretch/>
        </p:blipFill>
        <p:spPr>
          <a:xfrm>
            <a:off x="421645" y="1695814"/>
            <a:ext cx="4857987" cy="2289805"/>
          </a:xfrm>
          <a:prstGeom prst="rect">
            <a:avLst/>
          </a:prstGeom>
        </p:spPr>
      </p:pic>
      <p:grpSp>
        <p:nvGrpSpPr>
          <p:cNvPr id="17" name="Group 56">
            <a:extLst>
              <a:ext uri="{FF2B5EF4-FFF2-40B4-BE49-F238E27FC236}">
                <a16:creationId xmlns:a16="http://schemas.microsoft.com/office/drawing/2014/main" id="{F9534428-25DE-D0A8-431A-78833B315725}"/>
              </a:ext>
            </a:extLst>
          </p:cNvPr>
          <p:cNvGrpSpPr/>
          <p:nvPr/>
        </p:nvGrpSpPr>
        <p:grpSpPr>
          <a:xfrm>
            <a:off x="5376933" y="1562531"/>
            <a:ext cx="3357492" cy="3814036"/>
            <a:chOff x="8364882" y="727077"/>
            <a:chExt cx="24302239" cy="3196770"/>
          </a:xfrm>
        </p:grpSpPr>
        <p:sp>
          <p:nvSpPr>
            <p:cNvPr id="18" name="Rectangle 57">
              <a:extLst>
                <a:ext uri="{FF2B5EF4-FFF2-40B4-BE49-F238E27FC236}">
                  <a16:creationId xmlns:a16="http://schemas.microsoft.com/office/drawing/2014/main" id="{097360DD-EBF7-1F96-99A1-33C2E9F1859C}"/>
                </a:ext>
              </a:extLst>
            </p:cNvPr>
            <p:cNvSpPr/>
            <p:nvPr/>
          </p:nvSpPr>
          <p:spPr>
            <a:xfrm>
              <a:off x="26700390" y="727078"/>
              <a:ext cx="5966731" cy="3196769"/>
            </a:xfrm>
            <a:prstGeom prst="rect">
              <a:avLst/>
            </a:prstGeom>
            <a:solidFill>
              <a:srgbClr val="FDFAD8"/>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Right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3,500</a:t>
              </a:r>
            </a:p>
          </p:txBody>
        </p:sp>
        <p:sp>
          <p:nvSpPr>
            <p:cNvPr id="19" name="Rectangle 58">
              <a:extLst>
                <a:ext uri="{FF2B5EF4-FFF2-40B4-BE49-F238E27FC236}">
                  <a16:creationId xmlns:a16="http://schemas.microsoft.com/office/drawing/2014/main" id="{B0BAAD8D-2B1D-BFA1-DD9B-874F2BE4927E}"/>
                </a:ext>
              </a:extLst>
            </p:cNvPr>
            <p:cNvSpPr/>
            <p:nvPr/>
          </p:nvSpPr>
          <p:spPr>
            <a:xfrm>
              <a:off x="20733659" y="727077"/>
              <a:ext cx="5966731" cy="3196769"/>
            </a:xfrm>
            <a:prstGeom prst="rect">
              <a:avLst/>
            </a:prstGeom>
            <a:solidFill>
              <a:srgbClr val="F7F2E6">
                <a:lumMod val="90000"/>
              </a:srgbClr>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Left</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2,000</a:t>
              </a:r>
            </a:p>
          </p:txBody>
        </p:sp>
        <p:sp>
          <p:nvSpPr>
            <p:cNvPr id="20" name="Rectangle 59">
              <a:extLst>
                <a:ext uri="{FF2B5EF4-FFF2-40B4-BE49-F238E27FC236}">
                  <a16:creationId xmlns:a16="http://schemas.microsoft.com/office/drawing/2014/main" id="{43FE7317-2E13-F643-5207-4973D0E082C4}"/>
                </a:ext>
              </a:extLst>
            </p:cNvPr>
            <p:cNvSpPr/>
            <p:nvPr/>
          </p:nvSpPr>
          <p:spPr>
            <a:xfrm>
              <a:off x="10372798" y="727077"/>
              <a:ext cx="10360867"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Account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Share Capital</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Equipment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Supplies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Expense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Acc. Receivable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p:txBody>
        </p:sp>
        <p:sp>
          <p:nvSpPr>
            <p:cNvPr id="21" name="Rectangle 60">
              <a:extLst>
                <a:ext uri="{FF2B5EF4-FFF2-40B4-BE49-F238E27FC236}">
                  <a16:creationId xmlns:a16="http://schemas.microsoft.com/office/drawing/2014/main" id="{C9961406-5FAA-CE27-B24C-A2258F0D28C7}"/>
                </a:ext>
              </a:extLst>
            </p:cNvPr>
            <p:cNvSpPr/>
            <p:nvPr/>
          </p:nvSpPr>
          <p:spPr>
            <a:xfrm>
              <a:off x="8364882" y="727077"/>
              <a:ext cx="2007916"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4</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5</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6</a:t>
              </a:r>
            </a:p>
          </p:txBody>
        </p:sp>
      </p:grpSp>
      <p:sp>
        <p:nvSpPr>
          <p:cNvPr id="22" name="矩形 9">
            <a:extLst>
              <a:ext uri="{FF2B5EF4-FFF2-40B4-BE49-F238E27FC236}">
                <a16:creationId xmlns:a16="http://schemas.microsoft.com/office/drawing/2014/main" id="{761B3427-EF06-676B-2DB5-9EB2ED02EDD0}"/>
              </a:ext>
            </a:extLst>
          </p:cNvPr>
          <p:cNvSpPr/>
          <p:nvPr/>
        </p:nvSpPr>
        <p:spPr>
          <a:xfrm>
            <a:off x="421645" y="2184814"/>
            <a:ext cx="4873940" cy="196850"/>
          </a:xfrm>
          <a:prstGeom prst="rect">
            <a:avLst/>
          </a:prstGeom>
          <a:noFill/>
          <a:ln w="25400" cap="flat" cmpd="sng" algn="ctr">
            <a:solidFill>
              <a:srgbClr val="FDEA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E2BAA5"/>
              </a:solidFill>
              <a:effectLst/>
              <a:uLnTx/>
              <a:uFillTx/>
              <a:latin typeface="Arial"/>
              <a:ea typeface="宋体" panose="02010600030101010101" pitchFamily="2" charset="-122"/>
              <a:cs typeface="+mn-cs"/>
              <a:sym typeface="Arial"/>
            </a:endParaRPr>
          </a:p>
        </p:txBody>
      </p:sp>
      <p:sp>
        <p:nvSpPr>
          <p:cNvPr id="23" name="矩形 10">
            <a:extLst>
              <a:ext uri="{FF2B5EF4-FFF2-40B4-BE49-F238E27FC236}">
                <a16:creationId xmlns:a16="http://schemas.microsoft.com/office/drawing/2014/main" id="{4D7AC801-B508-9C25-868C-F121B14A489C}"/>
              </a:ext>
            </a:extLst>
          </p:cNvPr>
          <p:cNvSpPr/>
          <p:nvPr/>
        </p:nvSpPr>
        <p:spPr>
          <a:xfrm>
            <a:off x="5735686" y="2247348"/>
            <a:ext cx="2950799" cy="467588"/>
          </a:xfrm>
          <a:prstGeom prst="rect">
            <a:avLst/>
          </a:prstGeom>
          <a:noFill/>
          <a:ln w="25400" cap="flat" cmpd="sng" algn="ctr">
            <a:solidFill>
              <a:srgbClr val="FDEA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E2BAA5"/>
              </a:solidFill>
              <a:effectLst/>
              <a:uLnTx/>
              <a:uFillTx/>
              <a:latin typeface="Arial"/>
              <a:ea typeface="宋体" panose="02010600030101010101" pitchFamily="2" charset="-122"/>
              <a:cs typeface="+mn-cs"/>
              <a:sym typeface="Arial"/>
            </a:endParaRPr>
          </a:p>
        </p:txBody>
      </p:sp>
      <p:sp>
        <p:nvSpPr>
          <p:cNvPr id="24" name="Google Shape;1095;p27">
            <a:extLst>
              <a:ext uri="{FF2B5EF4-FFF2-40B4-BE49-F238E27FC236}">
                <a16:creationId xmlns:a16="http://schemas.microsoft.com/office/drawing/2014/main" id="{7195E235-719A-63B5-C4B4-F217EDB538F6}"/>
              </a:ext>
            </a:extLst>
          </p:cNvPr>
          <p:cNvSpPr/>
          <p:nvPr/>
        </p:nvSpPr>
        <p:spPr>
          <a:xfrm>
            <a:off x="799830" y="4247034"/>
            <a:ext cx="4190614" cy="800601"/>
          </a:xfrm>
          <a:prstGeom prst="roundRect">
            <a:avLst>
              <a:gd name="adj" fmla="val 50000"/>
            </a:avLst>
          </a:prstGeom>
          <a:solidFill>
            <a:srgbClr val="DDEBE9"/>
          </a:solidFill>
          <a:ln w="19050" cap="flat" cmpd="sng">
            <a:solidFill>
              <a:srgbClr val="4D3D43"/>
            </a:solidFill>
            <a:prstDash val="solid"/>
            <a:round/>
            <a:headEnd type="none" w="sm" len="sm"/>
            <a:tailEnd type="none" w="sm" len="sm"/>
          </a:ln>
          <a:effectLst>
            <a:outerShdw dist="95250" dir="2820000" algn="bl" rotWithShape="0">
              <a:srgbClr val="4D3D43">
                <a:alpha val="15000"/>
              </a:srgbClr>
            </a:outerShdw>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Medium" panose="00000600000000000000" pitchFamily="2" charset="0"/>
                <a:ea typeface="Barlow Medium"/>
                <a:cs typeface="Barlow Medium"/>
                <a:sym typeface="Barlow Medium"/>
              </a:rPr>
              <a:t>If accounting equation holds, each transaction has numbers recorded in the left and right columns, with the same amount on both sides!</a:t>
            </a:r>
          </a:p>
        </p:txBody>
      </p:sp>
      <p:sp>
        <p:nvSpPr>
          <p:cNvPr id="2" name="TextBox 1">
            <a:extLst>
              <a:ext uri="{FF2B5EF4-FFF2-40B4-BE49-F238E27FC236}">
                <a16:creationId xmlns:a16="http://schemas.microsoft.com/office/drawing/2014/main" id="{563E0585-7D98-71CA-1837-C97B45CAF19D}"/>
              </a:ext>
            </a:extLst>
          </p:cNvPr>
          <p:cNvSpPr txBox="1"/>
          <p:nvPr/>
        </p:nvSpPr>
        <p:spPr>
          <a:xfrm>
            <a:off x="464112" y="5291425"/>
            <a:ext cx="4912820" cy="1477328"/>
          </a:xfrm>
          <a:prstGeom prst="rect">
            <a:avLst/>
          </a:prstGeom>
          <a:noFill/>
        </p:spPr>
        <p:txBody>
          <a:bodyPr wrap="none" rtlCol="0">
            <a:spAutoFit/>
          </a:bodyPr>
          <a:lstStyle/>
          <a:p>
            <a:r>
              <a:rPr lang="en-US" dirty="0"/>
              <a:t>Assets: Left for </a:t>
            </a:r>
            <a:r>
              <a:rPr lang="en-US" dirty="0">
                <a:solidFill>
                  <a:srgbClr val="FF0000"/>
                </a:solidFill>
              </a:rPr>
              <a:t>increase; </a:t>
            </a:r>
            <a:r>
              <a:rPr lang="en-US" dirty="0"/>
              <a:t>Right for </a:t>
            </a:r>
            <a:r>
              <a:rPr lang="en-US" dirty="0">
                <a:solidFill>
                  <a:srgbClr val="0070C0"/>
                </a:solidFill>
              </a:rPr>
              <a:t>decrease</a:t>
            </a:r>
          </a:p>
          <a:p>
            <a:r>
              <a:rPr lang="en-US" dirty="0"/>
              <a:t>Liabilities/OE: Left for </a:t>
            </a:r>
            <a:r>
              <a:rPr lang="en-US" dirty="0">
                <a:solidFill>
                  <a:srgbClr val="0070C0"/>
                </a:solidFill>
              </a:rPr>
              <a:t>decrease; </a:t>
            </a:r>
            <a:r>
              <a:rPr lang="en-US" dirty="0"/>
              <a:t>Right for </a:t>
            </a:r>
            <a:r>
              <a:rPr lang="en-US" dirty="0">
                <a:solidFill>
                  <a:srgbClr val="FF0000"/>
                </a:solidFill>
              </a:rPr>
              <a:t>increase</a:t>
            </a:r>
            <a:r>
              <a:rPr lang="en-US" dirty="0"/>
              <a:t> </a:t>
            </a:r>
          </a:p>
          <a:p>
            <a:pPr lvl="1"/>
            <a:endParaRPr lang="en-US" dirty="0"/>
          </a:p>
          <a:p>
            <a:endParaRPr lang="en-US" dirty="0">
              <a:solidFill>
                <a:srgbClr val="0070C0"/>
              </a:solidFill>
            </a:endParaRPr>
          </a:p>
          <a:p>
            <a:endParaRPr lang="en-US" dirty="0"/>
          </a:p>
        </p:txBody>
      </p:sp>
    </p:spTree>
    <p:extLst>
      <p:ext uri="{BB962C8B-B14F-4D97-AF65-F5344CB8AC3E}">
        <p14:creationId xmlns:p14="http://schemas.microsoft.com/office/powerpoint/2010/main" val="10154705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2B0E-060E-8A82-AAA0-7B7A0AE0BD74}"/>
              </a:ext>
            </a:extLst>
          </p:cNvPr>
          <p:cNvSpPr>
            <a:spLocks noGrp="1"/>
          </p:cNvSpPr>
          <p:nvPr>
            <p:ph type="title"/>
          </p:nvPr>
        </p:nvSpPr>
        <p:spPr/>
        <p:txBody>
          <a:bodyPr>
            <a:normAutofit fontScale="90000"/>
          </a:bodyPr>
          <a:lstStyle/>
          <a:p>
            <a:r>
              <a:rPr lang="en-US" altLang="zh-CN" sz="4000" dirty="0"/>
              <a:t>Case in point: </a:t>
            </a:r>
            <a:r>
              <a:rPr lang="zh-CN" altLang="en-US" sz="4000" dirty="0"/>
              <a:t>瑞幸</a:t>
            </a:r>
            <a:br>
              <a:rPr lang="en-US" altLang="zh-CN" sz="4000" dirty="0"/>
            </a:br>
            <a:endParaRPr lang="en-US" dirty="0"/>
          </a:p>
        </p:txBody>
      </p:sp>
      <p:pic>
        <p:nvPicPr>
          <p:cNvPr id="12" name="Picture 11" descr="A screenshot of a computer&#10;&#10;Description automatically generated">
            <a:extLst>
              <a:ext uri="{FF2B5EF4-FFF2-40B4-BE49-F238E27FC236}">
                <a16:creationId xmlns:a16="http://schemas.microsoft.com/office/drawing/2014/main" id="{CFC1E307-F100-6EF6-B804-19B028FE5586}"/>
              </a:ext>
            </a:extLst>
          </p:cNvPr>
          <p:cNvPicPr>
            <a:picLocks noChangeAspect="1"/>
          </p:cNvPicPr>
          <p:nvPr/>
        </p:nvPicPr>
        <p:blipFill rotWithShape="1">
          <a:blip r:embed="rId2"/>
          <a:srcRect l="58333" t="29321" r="15972" b="6384"/>
          <a:stretch/>
        </p:blipFill>
        <p:spPr bwMode="auto">
          <a:xfrm>
            <a:off x="514346" y="1206901"/>
            <a:ext cx="7931170" cy="4784595"/>
          </a:xfrm>
          <a:prstGeom prst="rect">
            <a:avLst/>
          </a:prstGeom>
          <a:ln>
            <a:noFill/>
          </a:ln>
          <a:extLst>
            <a:ext uri="{53640926-AAD7-44D8-BBD7-CCE9431645EC}">
              <a14:shadowObscured xmlns:a14="http://schemas.microsoft.com/office/drawing/2010/main"/>
            </a:ext>
          </a:extLst>
        </p:spPr>
      </p:pic>
      <p:pic>
        <p:nvPicPr>
          <p:cNvPr id="13" name="Picture 2">
            <a:extLst>
              <a:ext uri="{FF2B5EF4-FFF2-40B4-BE49-F238E27FC236}">
                <a16:creationId xmlns:a16="http://schemas.microsoft.com/office/drawing/2014/main" id="{22B1920B-800D-AF4F-C884-F54668474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704" y="460255"/>
            <a:ext cx="2183101" cy="60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744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D0C7A-0F6C-EE1E-70CD-8FC772A5E270}"/>
              </a:ext>
            </a:extLst>
          </p:cNvPr>
          <p:cNvSpPr>
            <a:spLocks noGrp="1"/>
          </p:cNvSpPr>
          <p:nvPr>
            <p:ph type="title"/>
          </p:nvPr>
        </p:nvSpPr>
        <p:spPr/>
        <p:txBody>
          <a:bodyPr>
            <a:normAutofit fontScale="90000"/>
          </a:bodyPr>
          <a:lstStyle/>
          <a:p>
            <a:r>
              <a:rPr lang="en-US" altLang="zh-CN" sz="4400" dirty="0"/>
              <a:t>Case in point: </a:t>
            </a:r>
            <a:r>
              <a:rPr lang="zh-CN" altLang="en-US" sz="4400" dirty="0"/>
              <a:t>瑞幸</a:t>
            </a:r>
            <a:br>
              <a:rPr lang="en-US" altLang="zh-CN" sz="4400" dirty="0"/>
            </a:br>
            <a:endParaRPr lang="en-IN" dirty="0"/>
          </a:p>
        </p:txBody>
      </p:sp>
      <p:pic>
        <p:nvPicPr>
          <p:cNvPr id="13" name="Picture Placeholder 9">
            <a:extLst>
              <a:ext uri="{FF2B5EF4-FFF2-40B4-BE49-F238E27FC236}">
                <a16:creationId xmlns:a16="http://schemas.microsoft.com/office/drawing/2014/main" id="{FD377883-512A-861A-5085-7F8528FA1147}"/>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2"/>
          <a:stretch/>
        </p:blipFill>
        <p:spPr>
          <a:xfrm>
            <a:off x="7679112" y="2948896"/>
            <a:ext cx="1217868" cy="2269189"/>
          </a:xfrm>
          <a:prstGeom prst="rect">
            <a:avLst/>
          </a:prstGeom>
        </p:spPr>
      </p:pic>
      <p:sp>
        <p:nvSpPr>
          <p:cNvPr id="18" name="Content Placeholder 17">
            <a:extLst>
              <a:ext uri="{FF2B5EF4-FFF2-40B4-BE49-F238E27FC236}">
                <a16:creationId xmlns:a16="http://schemas.microsoft.com/office/drawing/2014/main" id="{240EB125-D301-0259-9DDE-4312D45541DE}"/>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8" name="TextBox 7">
            <a:extLst>
              <a:ext uri="{FF2B5EF4-FFF2-40B4-BE49-F238E27FC236}">
                <a16:creationId xmlns:a16="http://schemas.microsoft.com/office/drawing/2014/main" id="{445586B6-5A15-3DF2-9695-023D84C0A6C4}"/>
              </a:ext>
            </a:extLst>
          </p:cNvPr>
          <p:cNvSpPr txBox="1"/>
          <p:nvPr/>
        </p:nvSpPr>
        <p:spPr>
          <a:xfrm>
            <a:off x="689493" y="1152235"/>
            <a:ext cx="6989619" cy="4801314"/>
          </a:xfrm>
          <a:prstGeom prst="rect">
            <a:avLst/>
          </a:prstGeom>
          <a:noFill/>
        </p:spPr>
        <p:txBody>
          <a:bodyPr wrap="square">
            <a:spAutoFit/>
          </a:bodyPr>
          <a:lstStyle/>
          <a:p>
            <a:endParaRPr lang="en-US" dirty="0"/>
          </a:p>
          <a:p>
            <a:r>
              <a:rPr lang="en-US" dirty="0"/>
              <a:t>We mobilized 92 full-time and 1,418 part-time staff on the ground to run surveillance and record store traffic for 981 store-days covering 100% of the operating hours. </a:t>
            </a:r>
          </a:p>
          <a:p>
            <a:endParaRPr lang="en-US" dirty="0"/>
          </a:p>
          <a:p>
            <a:r>
              <a:rPr lang="en-US" dirty="0">
                <a:highlight>
                  <a:srgbClr val="FFFF00"/>
                </a:highlight>
              </a:rPr>
              <a:t>Inflated revenue</a:t>
            </a:r>
          </a:p>
          <a:p>
            <a:endParaRPr lang="en-US" dirty="0"/>
          </a:p>
          <a:p>
            <a:pPr marL="285750" indent="-285750">
              <a:buFont typeface="Arial" panose="020B0604020202020204" pitchFamily="34" charset="0"/>
              <a:buChar char="•"/>
            </a:pPr>
            <a:r>
              <a:rPr lang="en-US" dirty="0"/>
              <a:t>Number of items per store per day was </a:t>
            </a:r>
            <a:r>
              <a:rPr lang="en-US" dirty="0">
                <a:solidFill>
                  <a:srgbClr val="FF0000"/>
                </a:solidFill>
              </a:rPr>
              <a:t>inflated by at least 69% in 2019 3Q </a:t>
            </a:r>
            <a:r>
              <a:rPr lang="en-US" dirty="0"/>
              <a:t>and </a:t>
            </a:r>
            <a:r>
              <a:rPr lang="en-US" dirty="0">
                <a:solidFill>
                  <a:srgbClr val="FF0000"/>
                </a:solidFill>
              </a:rPr>
              <a:t>88% in 2019 4Q</a:t>
            </a:r>
            <a:r>
              <a:rPr lang="en-US" dirty="0"/>
              <a:t>, supported by 11,260 hours of store traffic video</a:t>
            </a:r>
          </a:p>
          <a:p>
            <a:pPr marL="285750" indent="-285750">
              <a:buFont typeface="Arial" panose="020B0604020202020204" pitchFamily="34" charset="0"/>
              <a:buChar char="•"/>
            </a:pPr>
            <a:r>
              <a:rPr lang="en-US" dirty="0"/>
              <a:t>We gathered 25,843 customer receipts and found that </a:t>
            </a:r>
            <a:r>
              <a:rPr lang="en-US" dirty="0" err="1">
                <a:solidFill>
                  <a:srgbClr val="FF0000"/>
                </a:solidFill>
              </a:rPr>
              <a:t>Luckin</a:t>
            </a:r>
            <a:r>
              <a:rPr lang="en-US" dirty="0">
                <a:solidFill>
                  <a:srgbClr val="FF0000"/>
                </a:solidFill>
              </a:rPr>
              <a:t> inflated its net selling price per item by at least RMB 1.23 or 12.3%</a:t>
            </a:r>
            <a:r>
              <a:rPr lang="en-US" dirty="0"/>
              <a:t> to artificially sustain the business model</a:t>
            </a:r>
          </a:p>
          <a:p>
            <a:pPr marL="285750" indent="-285750">
              <a:buFont typeface="Arial" panose="020B0604020202020204" pitchFamily="34" charset="0"/>
              <a:buChar char="•"/>
            </a:pPr>
            <a:endParaRPr lang="en-US" dirty="0"/>
          </a:p>
          <a:p>
            <a:endParaRPr lang="en-US" dirty="0"/>
          </a:p>
          <a:p>
            <a:r>
              <a:rPr lang="en-US" dirty="0"/>
              <a:t>https://www.youtube.com/watch?v=nBmhtM71a7A</a:t>
            </a:r>
          </a:p>
          <a:p>
            <a:endParaRPr lang="en-US" dirty="0"/>
          </a:p>
        </p:txBody>
      </p:sp>
    </p:spTree>
    <p:extLst>
      <p:ext uri="{BB962C8B-B14F-4D97-AF65-F5344CB8AC3E}">
        <p14:creationId xmlns:p14="http://schemas.microsoft.com/office/powerpoint/2010/main" val="947161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D0C7A-0F6C-EE1E-70CD-8FC772A5E270}"/>
              </a:ext>
            </a:extLst>
          </p:cNvPr>
          <p:cNvSpPr>
            <a:spLocks noGrp="1"/>
          </p:cNvSpPr>
          <p:nvPr>
            <p:ph type="title"/>
          </p:nvPr>
        </p:nvSpPr>
        <p:spPr/>
        <p:txBody>
          <a:bodyPr>
            <a:normAutofit fontScale="90000"/>
          </a:bodyPr>
          <a:lstStyle/>
          <a:p>
            <a:r>
              <a:rPr lang="en-US" altLang="zh-CN" sz="4400" dirty="0"/>
              <a:t>Case in point: </a:t>
            </a:r>
            <a:r>
              <a:rPr lang="zh-CN" altLang="en-US" sz="4400" dirty="0"/>
              <a:t>瑞幸</a:t>
            </a:r>
            <a:br>
              <a:rPr lang="en-US" altLang="zh-CN" sz="4400" dirty="0"/>
            </a:br>
            <a:endParaRPr lang="en-IN" dirty="0"/>
          </a:p>
        </p:txBody>
      </p:sp>
      <p:pic>
        <p:nvPicPr>
          <p:cNvPr id="13" name="Picture Placeholder 9">
            <a:extLst>
              <a:ext uri="{FF2B5EF4-FFF2-40B4-BE49-F238E27FC236}">
                <a16:creationId xmlns:a16="http://schemas.microsoft.com/office/drawing/2014/main" id="{FD377883-512A-861A-5085-7F8528FA1147}"/>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2"/>
          <a:stretch/>
        </p:blipFill>
        <p:spPr>
          <a:xfrm>
            <a:off x="7679112" y="2948896"/>
            <a:ext cx="1217868" cy="2269189"/>
          </a:xfrm>
          <a:prstGeom prst="rect">
            <a:avLst/>
          </a:prstGeom>
        </p:spPr>
      </p:pic>
      <p:sp>
        <p:nvSpPr>
          <p:cNvPr id="18" name="Content Placeholder 17">
            <a:extLst>
              <a:ext uri="{FF2B5EF4-FFF2-40B4-BE49-F238E27FC236}">
                <a16:creationId xmlns:a16="http://schemas.microsoft.com/office/drawing/2014/main" id="{240EB125-D301-0259-9DDE-4312D45541DE}"/>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8" name="TextBox 7">
            <a:extLst>
              <a:ext uri="{FF2B5EF4-FFF2-40B4-BE49-F238E27FC236}">
                <a16:creationId xmlns:a16="http://schemas.microsoft.com/office/drawing/2014/main" id="{445586B6-5A15-3DF2-9695-023D84C0A6C4}"/>
              </a:ext>
            </a:extLst>
          </p:cNvPr>
          <p:cNvSpPr txBox="1"/>
          <p:nvPr/>
        </p:nvSpPr>
        <p:spPr>
          <a:xfrm>
            <a:off x="689493" y="1152235"/>
            <a:ext cx="6989619" cy="4247317"/>
          </a:xfrm>
          <a:prstGeom prst="rect">
            <a:avLst/>
          </a:prstGeom>
          <a:noFill/>
        </p:spPr>
        <p:txBody>
          <a:bodyPr wrap="square">
            <a:spAutoFit/>
          </a:bodyPr>
          <a:lstStyle/>
          <a:p>
            <a:endParaRPr lang="en-US" dirty="0"/>
          </a:p>
          <a:p>
            <a:r>
              <a:rPr lang="en-US" dirty="0"/>
              <a:t>Aftermath:</a:t>
            </a:r>
          </a:p>
          <a:p>
            <a:endParaRPr lang="en-US" dirty="0"/>
          </a:p>
          <a:p>
            <a:pPr marL="285750" indent="-285750">
              <a:buFont typeface="Arial" panose="020B0604020202020204" pitchFamily="34" charset="0"/>
              <a:buChar char="•"/>
            </a:pPr>
            <a:r>
              <a:rPr lang="en-US" dirty="0"/>
              <a:t>Stock price tanked.</a:t>
            </a:r>
          </a:p>
          <a:p>
            <a:pPr marL="285750" indent="-285750">
              <a:buFont typeface="Arial" panose="020B0604020202020204" pitchFamily="34" charset="0"/>
              <a:buChar char="•"/>
            </a:pPr>
            <a:r>
              <a:rPr lang="en-US" dirty="0"/>
              <a:t>Chairman fired.</a:t>
            </a:r>
          </a:p>
          <a:p>
            <a:pPr marL="285750" indent="-285750">
              <a:buFont typeface="Arial" panose="020B0604020202020204" pitchFamily="34" charset="0"/>
              <a:buChar char="•"/>
            </a:pPr>
            <a:r>
              <a:rPr lang="en-US" dirty="0"/>
              <a:t>Fined by the regulator ($180 million USD)</a:t>
            </a:r>
          </a:p>
          <a:p>
            <a:pPr marL="285750" indent="-285750">
              <a:buFont typeface="Arial" panose="020B0604020202020204" pitchFamily="34" charset="0"/>
              <a:buChar char="•"/>
            </a:pPr>
            <a:endParaRPr lang="en-US" dirty="0"/>
          </a:p>
          <a:p>
            <a:r>
              <a:rPr lang="en-US" b="0" i="0" dirty="0">
                <a:solidFill>
                  <a:srgbClr val="000000"/>
                </a:solidFill>
                <a:effectLst/>
                <a:latin typeface="Helvetica" panose="020B0604020202020204" pitchFamily="34" charset="0"/>
              </a:rPr>
              <a:t> </a:t>
            </a:r>
            <a:r>
              <a:rPr lang="en-US" b="0" i="0" dirty="0" err="1">
                <a:solidFill>
                  <a:srgbClr val="000000"/>
                </a:solidFill>
                <a:effectLst/>
                <a:latin typeface="Helvetica" panose="020B0604020202020204" pitchFamily="34" charset="0"/>
              </a:rPr>
              <a:t>Luckin</a:t>
            </a:r>
            <a:r>
              <a:rPr lang="en-US" b="0" i="0" dirty="0">
                <a:solidFill>
                  <a:srgbClr val="000000"/>
                </a:solidFill>
                <a:effectLst/>
                <a:latin typeface="Helvetica" panose="020B0604020202020204" pitchFamily="34" charset="0"/>
              </a:rPr>
              <a:t> allegedly materially overstated its reported revenue by approximately 28% for the period ending June 30, 2019, and by 45% for the period ending Sept. 30, 2019, in its publicly disclosed financial statements. </a:t>
            </a:r>
          </a:p>
          <a:p>
            <a:r>
              <a:rPr lang="en-US" b="0" i="0" dirty="0">
                <a:solidFill>
                  <a:srgbClr val="000000"/>
                </a:solidFill>
                <a:effectLst/>
                <a:latin typeface="Helvetica" panose="020B0604020202020204" pitchFamily="34" charset="0"/>
              </a:rPr>
              <a:t>The complaint alleges that during the period of the fraud, </a:t>
            </a:r>
            <a:r>
              <a:rPr lang="en-US" b="0" i="0" dirty="0" err="1">
                <a:solidFill>
                  <a:srgbClr val="000000"/>
                </a:solidFill>
                <a:effectLst/>
                <a:latin typeface="Helvetica" panose="020B0604020202020204" pitchFamily="34" charset="0"/>
              </a:rPr>
              <a:t>Luckin</a:t>
            </a:r>
            <a:r>
              <a:rPr lang="en-US" b="0" i="0" dirty="0">
                <a:solidFill>
                  <a:srgbClr val="000000"/>
                </a:solidFill>
                <a:effectLst/>
                <a:latin typeface="Helvetica" panose="020B0604020202020204" pitchFamily="34" charset="0"/>
              </a:rPr>
              <a:t> raised more than $864 million from debt and equity investors.</a:t>
            </a:r>
            <a:endParaRPr lang="en-US" dirty="0"/>
          </a:p>
          <a:p>
            <a:endParaRPr lang="en-US" dirty="0"/>
          </a:p>
          <a:p>
            <a:r>
              <a:rPr lang="en-US" dirty="0"/>
              <a:t>https://www.sec.gov/news/press-release/2020-319</a:t>
            </a:r>
          </a:p>
        </p:txBody>
      </p:sp>
    </p:spTree>
    <p:extLst>
      <p:ext uri="{BB962C8B-B14F-4D97-AF65-F5344CB8AC3E}">
        <p14:creationId xmlns:p14="http://schemas.microsoft.com/office/powerpoint/2010/main" val="731337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2D0C7A-0F6C-EE1E-70CD-8FC772A5E270}"/>
              </a:ext>
            </a:extLst>
          </p:cNvPr>
          <p:cNvSpPr>
            <a:spLocks noGrp="1"/>
          </p:cNvSpPr>
          <p:nvPr>
            <p:ph type="title"/>
          </p:nvPr>
        </p:nvSpPr>
        <p:spPr/>
        <p:txBody>
          <a:bodyPr>
            <a:normAutofit fontScale="90000"/>
          </a:bodyPr>
          <a:lstStyle/>
          <a:p>
            <a:r>
              <a:rPr lang="en-US" altLang="zh-CN" sz="4400" dirty="0"/>
              <a:t>Case in point: </a:t>
            </a:r>
            <a:r>
              <a:rPr lang="zh-CN" altLang="en-US" sz="4400" dirty="0"/>
              <a:t>瑞幸</a:t>
            </a:r>
            <a:br>
              <a:rPr lang="en-US" altLang="zh-CN" sz="4400" dirty="0"/>
            </a:br>
            <a:endParaRPr lang="en-IN" dirty="0"/>
          </a:p>
        </p:txBody>
      </p:sp>
      <p:pic>
        <p:nvPicPr>
          <p:cNvPr id="13" name="Picture Placeholder 9">
            <a:extLst>
              <a:ext uri="{FF2B5EF4-FFF2-40B4-BE49-F238E27FC236}">
                <a16:creationId xmlns:a16="http://schemas.microsoft.com/office/drawing/2014/main" id="{FD377883-512A-861A-5085-7F8528FA1147}"/>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2"/>
          <a:stretch/>
        </p:blipFill>
        <p:spPr>
          <a:xfrm>
            <a:off x="7679112" y="2948896"/>
            <a:ext cx="1217868" cy="2269189"/>
          </a:xfrm>
          <a:prstGeom prst="rect">
            <a:avLst/>
          </a:prstGeom>
        </p:spPr>
      </p:pic>
      <p:sp>
        <p:nvSpPr>
          <p:cNvPr id="18" name="Content Placeholder 17">
            <a:extLst>
              <a:ext uri="{FF2B5EF4-FFF2-40B4-BE49-F238E27FC236}">
                <a16:creationId xmlns:a16="http://schemas.microsoft.com/office/drawing/2014/main" id="{240EB125-D301-0259-9DDE-4312D45541DE}"/>
              </a:ext>
            </a:extLst>
          </p:cNvPr>
          <p:cNvSpPr>
            <a:spLocks noGrp="1"/>
          </p:cNvSpPr>
          <p:nvPr>
            <p:ph sz="quarter" idx="25"/>
          </p:nvPr>
        </p:nvSpPr>
        <p:spPr>
          <a:xfrm>
            <a:off x="7985125" y="6490410"/>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8" name="TextBox 7">
            <a:extLst>
              <a:ext uri="{FF2B5EF4-FFF2-40B4-BE49-F238E27FC236}">
                <a16:creationId xmlns:a16="http://schemas.microsoft.com/office/drawing/2014/main" id="{445586B6-5A15-3DF2-9695-023D84C0A6C4}"/>
              </a:ext>
            </a:extLst>
          </p:cNvPr>
          <p:cNvSpPr txBox="1"/>
          <p:nvPr/>
        </p:nvSpPr>
        <p:spPr>
          <a:xfrm>
            <a:off x="689493" y="1152235"/>
            <a:ext cx="6989619" cy="3554819"/>
          </a:xfrm>
          <a:prstGeom prst="rect">
            <a:avLst/>
          </a:prstGeom>
          <a:noFill/>
        </p:spPr>
        <p:txBody>
          <a:bodyPr wrap="square">
            <a:spAutoFit/>
          </a:bodyPr>
          <a:lstStyle/>
          <a:p>
            <a:endParaRPr lang="en-US" sz="2500" b="1" dirty="0"/>
          </a:p>
          <a:p>
            <a:r>
              <a:rPr lang="en-US" sz="2500" b="1" dirty="0"/>
              <a:t>Takeaways:</a:t>
            </a:r>
          </a:p>
          <a:p>
            <a:endParaRPr lang="en-US" sz="2500" b="1" dirty="0"/>
          </a:p>
          <a:p>
            <a:pPr marL="285750" indent="-285750">
              <a:buFont typeface="Arial" panose="020B0604020202020204" pitchFamily="34" charset="0"/>
              <a:buChar char="•"/>
            </a:pPr>
            <a:r>
              <a:rPr lang="en-US" sz="2500" b="1" dirty="0"/>
              <a:t>Managers sometimes </a:t>
            </a:r>
            <a:r>
              <a:rPr lang="en-US" sz="2500" b="1" dirty="0">
                <a:solidFill>
                  <a:srgbClr val="FF0000"/>
                </a:solidFill>
              </a:rPr>
              <a:t>manipulate their profit for personal benefit</a:t>
            </a:r>
            <a:r>
              <a:rPr lang="en-US" sz="2500" b="1" dirty="0"/>
              <a:t> i.e., compensation, stock price, raise money.</a:t>
            </a:r>
          </a:p>
          <a:p>
            <a:pPr marL="285750" indent="-285750">
              <a:buFont typeface="Arial" panose="020B0604020202020204" pitchFamily="34" charset="0"/>
              <a:buChar char="•"/>
            </a:pPr>
            <a:r>
              <a:rPr lang="en-US" sz="2500" b="1" dirty="0"/>
              <a:t>Such </a:t>
            </a:r>
            <a:r>
              <a:rPr lang="en-US" sz="2500" b="1" dirty="0">
                <a:solidFill>
                  <a:srgbClr val="FF0000"/>
                </a:solidFill>
              </a:rPr>
              <a:t>behaviors are unethical and illegal</a:t>
            </a:r>
            <a:r>
              <a:rPr lang="en-US" sz="2500" b="1" dirty="0"/>
              <a:t>. </a:t>
            </a:r>
          </a:p>
          <a:p>
            <a:pPr marL="285750" indent="-285750">
              <a:buFont typeface="Arial" panose="020B0604020202020204" pitchFamily="34" charset="0"/>
              <a:buChar char="•"/>
            </a:pPr>
            <a:r>
              <a:rPr lang="en-US" sz="2500" b="1" dirty="0">
                <a:solidFill>
                  <a:srgbClr val="FF0000"/>
                </a:solidFill>
              </a:rPr>
              <a:t>Have severe consequences </a:t>
            </a:r>
            <a:r>
              <a:rPr lang="en-US" sz="2500" b="1" dirty="0"/>
              <a:t>if caught by the investors and regulators. </a:t>
            </a:r>
          </a:p>
        </p:txBody>
      </p:sp>
    </p:spTree>
    <p:extLst>
      <p:ext uri="{BB962C8B-B14F-4D97-AF65-F5344CB8AC3E}">
        <p14:creationId xmlns:p14="http://schemas.microsoft.com/office/powerpoint/2010/main" val="1158616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EFCE-369D-EA64-0489-B1014FAD2DA1}"/>
              </a:ext>
            </a:extLst>
          </p:cNvPr>
          <p:cNvSpPr>
            <a:spLocks noGrp="1"/>
          </p:cNvSpPr>
          <p:nvPr>
            <p:ph type="title"/>
          </p:nvPr>
        </p:nvSpPr>
        <p:spPr>
          <a:xfrm>
            <a:off x="418559" y="2579688"/>
            <a:ext cx="8115301" cy="849312"/>
          </a:xfrm>
        </p:spPr>
        <p:txBody>
          <a:bodyPr>
            <a:normAutofit fontScale="90000"/>
          </a:bodyPr>
          <a:lstStyle/>
          <a:p>
            <a:r>
              <a:rPr lang="en-IN" dirty="0"/>
              <a:t>Accrual (Good) accounting practices</a:t>
            </a:r>
            <a:br>
              <a:rPr lang="en-IN" dirty="0"/>
            </a:br>
            <a:r>
              <a:rPr lang="en-IN" dirty="0"/>
              <a:t>Adjusting Entries </a:t>
            </a:r>
            <a:endParaRPr lang="en-US" dirty="0"/>
          </a:p>
        </p:txBody>
      </p:sp>
      <p:sp>
        <p:nvSpPr>
          <p:cNvPr id="11" name="Content Placeholder 10">
            <a:extLst>
              <a:ext uri="{FF2B5EF4-FFF2-40B4-BE49-F238E27FC236}">
                <a16:creationId xmlns:a16="http://schemas.microsoft.com/office/drawing/2014/main" id="{BE455682-426C-A21B-511D-20BD6FF5FEA4}"/>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656191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Adjusting Entries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a:tabLst>
                <a:tab pos="355600" algn="l"/>
              </a:tabLst>
            </a:pPr>
            <a:r>
              <a:rPr lang="en-GB" b="1" dirty="0">
                <a:solidFill>
                  <a:schemeClr val="accent2"/>
                </a:solidFill>
              </a:rPr>
              <a:t>Adjusting entries </a:t>
            </a:r>
            <a:r>
              <a:rPr lang="en-GB" dirty="0"/>
              <a:t>ensure that the </a:t>
            </a:r>
            <a:r>
              <a:rPr lang="en-GB" dirty="0">
                <a:solidFill>
                  <a:srgbClr val="FF0000"/>
                </a:solidFill>
              </a:rPr>
              <a:t>revenue recognition </a:t>
            </a:r>
            <a:r>
              <a:rPr lang="en-GB" dirty="0"/>
              <a:t>and </a:t>
            </a:r>
            <a:r>
              <a:rPr lang="en-GB" dirty="0">
                <a:solidFill>
                  <a:srgbClr val="FF0000"/>
                </a:solidFill>
              </a:rPr>
              <a:t>expense recognition </a:t>
            </a:r>
            <a:r>
              <a:rPr lang="en-GB" dirty="0"/>
              <a:t>principles are followed. </a:t>
            </a:r>
          </a:p>
          <a:p>
            <a:pPr>
              <a:tabLst>
                <a:tab pos="355600" algn="l"/>
              </a:tabLst>
            </a:pPr>
            <a:r>
              <a:rPr lang="en-GB" dirty="0">
                <a:solidFill>
                  <a:srgbClr val="FF0000"/>
                </a:solidFill>
              </a:rPr>
              <a:t>Required</a:t>
            </a:r>
            <a:r>
              <a:rPr lang="en-GB" dirty="0"/>
              <a:t> every time a company prepares financial statements.</a:t>
            </a:r>
          </a:p>
          <a:p>
            <a:pPr>
              <a:tabLst>
                <a:tab pos="355600" algn="l"/>
              </a:tabLst>
            </a:pPr>
            <a:r>
              <a:rPr lang="en-GB" dirty="0"/>
              <a:t>Every adjusting entry will include </a:t>
            </a:r>
            <a:r>
              <a:rPr lang="en-GB" b="1" dirty="0"/>
              <a:t>one income statement account </a:t>
            </a:r>
            <a:r>
              <a:rPr lang="en-GB" dirty="0"/>
              <a:t>and </a:t>
            </a:r>
            <a:r>
              <a:rPr lang="en-GB" b="1" dirty="0"/>
              <a:t>one balance sheet account.</a:t>
            </a:r>
          </a:p>
          <a:p>
            <a:pPr lvl="1">
              <a:tabLst>
                <a:tab pos="355600" algn="l"/>
              </a:tabLst>
            </a:pPr>
            <a:r>
              <a:rPr lang="en-GB" dirty="0"/>
              <a:t>At least one revenue/expense involved</a:t>
            </a:r>
          </a:p>
          <a:p>
            <a:pPr lvl="1">
              <a:tabLst>
                <a:tab pos="355600" algn="l"/>
              </a:tabLst>
            </a:pPr>
            <a:r>
              <a:rPr lang="en-GB" dirty="0"/>
              <a:t>At least one asset/liability involved </a:t>
            </a:r>
          </a:p>
        </p:txBody>
      </p:sp>
      <p:sp>
        <p:nvSpPr>
          <p:cNvPr id="7" name="Content Placeholder 5">
            <a:extLst>
              <a:ext uri="{FF2B5EF4-FFF2-40B4-BE49-F238E27FC236}">
                <a16:creationId xmlns:a16="http://schemas.microsoft.com/office/drawing/2014/main" id="{707E0C3F-6C15-F70F-088A-36E717407D49}"/>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034094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GB" dirty="0"/>
              <a:t>The Need for Adjusting Entries</a:t>
            </a:r>
            <a:endParaRPr lang="en-IN" dirty="0"/>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85000" lnSpcReduction="20000"/>
          </a:bodyPr>
          <a:lstStyle/>
          <a:p>
            <a:pPr marL="0" indent="0">
              <a:buNone/>
            </a:pPr>
            <a:r>
              <a:rPr lang="en-GB" dirty="0"/>
              <a:t>Why are adjusting entries required?</a:t>
            </a:r>
          </a:p>
          <a:p>
            <a:pPr marL="514350" indent="-514350">
              <a:buFont typeface="+mj-lt"/>
              <a:buAutoNum type="arabicPeriod"/>
            </a:pPr>
            <a:r>
              <a:rPr lang="en-GB" dirty="0"/>
              <a:t>Some events are not recorded daily because it is not efficient to do so. </a:t>
            </a:r>
          </a:p>
          <a:p>
            <a:pPr marL="954088" lvl="1" indent="-514350">
              <a:buFont typeface="+mj-lt"/>
              <a:buAutoNum type="arabicPeriod"/>
            </a:pPr>
            <a:r>
              <a:rPr lang="en-GB" dirty="0"/>
              <a:t>Ex) </a:t>
            </a:r>
            <a:r>
              <a:rPr lang="en-GB" dirty="0">
                <a:solidFill>
                  <a:srgbClr val="FF0000"/>
                </a:solidFill>
              </a:rPr>
              <a:t>Using supplies every day</a:t>
            </a:r>
            <a:r>
              <a:rPr lang="en-GB" dirty="0"/>
              <a:t>. We care about the </a:t>
            </a:r>
            <a:r>
              <a:rPr lang="en-GB" dirty="0">
                <a:solidFill>
                  <a:srgbClr val="FF0000"/>
                </a:solidFill>
              </a:rPr>
              <a:t>final balance </a:t>
            </a:r>
            <a:r>
              <a:rPr lang="en-GB" dirty="0"/>
              <a:t>of supplies at end. It is too inefficient to track usage every day. </a:t>
            </a:r>
          </a:p>
          <a:p>
            <a:pPr marL="514350" indent="-514350">
              <a:buFont typeface="+mj-lt"/>
              <a:buAutoNum type="arabicPeriod"/>
            </a:pPr>
            <a:endParaRPr lang="en-GB" dirty="0"/>
          </a:p>
          <a:p>
            <a:pPr marL="514350" indent="-514350">
              <a:buFont typeface="+mj-lt"/>
              <a:buAutoNum type="arabicPeriod"/>
            </a:pPr>
            <a:r>
              <a:rPr lang="en-GB" dirty="0"/>
              <a:t>Some costs are not recorded during the accounting period because these costs expire with the passage of time rather than as a result of recurring daily transactions. </a:t>
            </a:r>
          </a:p>
          <a:p>
            <a:pPr marL="954088" lvl="1" indent="-514350">
              <a:buFont typeface="+mj-lt"/>
              <a:buAutoNum type="arabicPeriod"/>
            </a:pPr>
            <a:r>
              <a:rPr lang="en-GB" dirty="0"/>
              <a:t>Ex) </a:t>
            </a:r>
            <a:r>
              <a:rPr lang="en-GB" dirty="0">
                <a:solidFill>
                  <a:srgbClr val="FF0000"/>
                </a:solidFill>
              </a:rPr>
              <a:t>Insurance coverage</a:t>
            </a:r>
            <a:r>
              <a:rPr lang="en-GB" dirty="0"/>
              <a:t>. As time passes, insurance expires. We do not track insurance every day. Just at end of period.</a:t>
            </a:r>
          </a:p>
          <a:p>
            <a:pPr marL="514350" indent="-514350">
              <a:buFont typeface="+mj-lt"/>
              <a:buAutoNum type="arabicPeriod"/>
            </a:pPr>
            <a:endParaRPr lang="en-GB" dirty="0"/>
          </a:p>
          <a:p>
            <a:pPr marL="514350" indent="-514350">
              <a:buFont typeface="+mj-lt"/>
              <a:buAutoNum type="arabicPeriod"/>
            </a:pPr>
            <a:r>
              <a:rPr lang="en-GB" dirty="0"/>
              <a:t>Some items may be unrecorded. </a:t>
            </a:r>
          </a:p>
          <a:p>
            <a:pPr marL="954088" lvl="1" indent="-514350">
              <a:buFont typeface="+mj-lt"/>
              <a:buAutoNum type="arabicPeriod"/>
            </a:pPr>
            <a:r>
              <a:rPr lang="en-GB" dirty="0"/>
              <a:t>More on next page</a:t>
            </a:r>
          </a:p>
          <a:p>
            <a:pPr marL="954088" lvl="1" indent="-514350">
              <a:buFont typeface="+mj-lt"/>
              <a:buAutoNum type="arabicPeriod"/>
            </a:pPr>
            <a:endParaRPr lang="en-GB" dirty="0"/>
          </a:p>
        </p:txBody>
      </p:sp>
      <p:sp>
        <p:nvSpPr>
          <p:cNvPr id="7" name="Content Placeholder 5">
            <a:extLst>
              <a:ext uri="{FF2B5EF4-FFF2-40B4-BE49-F238E27FC236}">
                <a16:creationId xmlns:a16="http://schemas.microsoft.com/office/drawing/2014/main" id="{EA683DBC-C600-58F9-8FDD-317AA07A89A2}"/>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883210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Types of Adjusting Entries</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fontScale="92500" lnSpcReduction="20000"/>
          </a:bodyPr>
          <a:lstStyle/>
          <a:p>
            <a:pPr marL="0" indent="0">
              <a:lnSpc>
                <a:spcPct val="110000"/>
              </a:lnSpc>
              <a:buNone/>
            </a:pPr>
            <a:r>
              <a:rPr lang="en-IN" sz="2800" b="1" dirty="0"/>
              <a:t>Deferrals </a:t>
            </a:r>
            <a:r>
              <a:rPr lang="en-US" b="1" dirty="0"/>
              <a:t>(cash</a:t>
            </a:r>
            <a:r>
              <a:rPr lang="zh-CN" altLang="en-US" b="1" dirty="0"/>
              <a:t> </a:t>
            </a:r>
            <a:r>
              <a:rPr lang="en-US" altLang="zh-CN" b="1" dirty="0"/>
              <a:t>before</a:t>
            </a:r>
            <a:r>
              <a:rPr lang="zh-CN" altLang="en-US" b="1" dirty="0"/>
              <a:t> </a:t>
            </a:r>
            <a:r>
              <a:rPr lang="en-US" altLang="zh-CN" b="1" dirty="0"/>
              <a:t>the</a:t>
            </a:r>
            <a:r>
              <a:rPr lang="zh-CN" altLang="en-US" b="1" dirty="0"/>
              <a:t> </a:t>
            </a:r>
            <a:r>
              <a:rPr lang="en-US" altLang="zh-CN" b="1" dirty="0"/>
              <a:t>revenue/exp)</a:t>
            </a:r>
            <a:r>
              <a:rPr lang="en-IN" sz="2800" b="1" dirty="0"/>
              <a:t>:</a:t>
            </a:r>
          </a:p>
          <a:p>
            <a:pPr marL="514350" indent="-514350">
              <a:lnSpc>
                <a:spcPct val="110000"/>
              </a:lnSpc>
              <a:buFont typeface="+mj-lt"/>
              <a:buAutoNum type="arabicPeriod"/>
            </a:pPr>
            <a:r>
              <a:rPr lang="en-US" sz="2800" b="1" dirty="0">
                <a:solidFill>
                  <a:schemeClr val="accent2"/>
                </a:solidFill>
              </a:rPr>
              <a:t>Prepaid expenses:</a:t>
            </a:r>
            <a:r>
              <a:rPr lang="en-US" sz="2800" b="1" dirty="0"/>
              <a:t> </a:t>
            </a:r>
            <a:r>
              <a:rPr lang="en-US" sz="2800" dirty="0"/>
              <a:t>Expenses paid in cash before they are used or consumed.</a:t>
            </a:r>
          </a:p>
          <a:p>
            <a:pPr marL="514350" indent="-514350">
              <a:lnSpc>
                <a:spcPct val="110000"/>
              </a:lnSpc>
              <a:buFont typeface="+mj-lt"/>
              <a:buAutoNum type="arabicPeriod"/>
            </a:pPr>
            <a:r>
              <a:rPr lang="en-US" sz="2800" b="1" dirty="0">
                <a:solidFill>
                  <a:schemeClr val="accent2"/>
                </a:solidFill>
              </a:rPr>
              <a:t>Unearned revenues:</a:t>
            </a:r>
            <a:r>
              <a:rPr lang="en-US" sz="2800" dirty="0">
                <a:solidFill>
                  <a:schemeClr val="accent2"/>
                </a:solidFill>
              </a:rPr>
              <a:t> </a:t>
            </a:r>
            <a:r>
              <a:rPr lang="en-US" sz="2800" dirty="0"/>
              <a:t>Cash received before services are performed.</a:t>
            </a:r>
          </a:p>
          <a:p>
            <a:pPr marL="0" indent="0">
              <a:lnSpc>
                <a:spcPct val="110000"/>
              </a:lnSpc>
              <a:buNone/>
            </a:pPr>
            <a:r>
              <a:rPr lang="en-US" sz="2800" b="1" dirty="0"/>
              <a:t>Accruals </a:t>
            </a:r>
            <a:r>
              <a:rPr lang="en-US" b="1" dirty="0"/>
              <a:t>(cash</a:t>
            </a:r>
            <a:r>
              <a:rPr lang="zh-CN" altLang="en-US" b="1" dirty="0"/>
              <a:t> </a:t>
            </a:r>
            <a:r>
              <a:rPr lang="en-US" altLang="zh-CN" b="1" dirty="0"/>
              <a:t>after</a:t>
            </a:r>
            <a:r>
              <a:rPr lang="zh-CN" altLang="en-US" b="1" dirty="0"/>
              <a:t> </a:t>
            </a:r>
            <a:r>
              <a:rPr lang="en-US" altLang="zh-CN" b="1" dirty="0"/>
              <a:t>the</a:t>
            </a:r>
            <a:r>
              <a:rPr lang="zh-CN" altLang="en-US" b="1" dirty="0"/>
              <a:t> </a:t>
            </a:r>
            <a:r>
              <a:rPr lang="en-US" altLang="zh-CN" b="1" dirty="0"/>
              <a:t>revenue/exp) </a:t>
            </a:r>
            <a:r>
              <a:rPr lang="en-US" sz="2800" b="1" dirty="0"/>
              <a:t>:</a:t>
            </a:r>
          </a:p>
          <a:p>
            <a:pPr marL="514350" indent="-514350">
              <a:lnSpc>
                <a:spcPct val="110000"/>
              </a:lnSpc>
              <a:buFont typeface="+mj-lt"/>
              <a:buAutoNum type="arabicPeriod"/>
            </a:pPr>
            <a:r>
              <a:rPr lang="en-US" sz="2800" b="1" dirty="0">
                <a:solidFill>
                  <a:schemeClr val="accent2"/>
                </a:solidFill>
              </a:rPr>
              <a:t>Accrued revenues: </a:t>
            </a:r>
            <a:r>
              <a:rPr lang="en-US" sz="2800" dirty="0"/>
              <a:t>Revenues for services performed but not yet received in cash or recorded.</a:t>
            </a:r>
          </a:p>
          <a:p>
            <a:pPr marL="514350" indent="-514350">
              <a:lnSpc>
                <a:spcPct val="110000"/>
              </a:lnSpc>
              <a:spcAft>
                <a:spcPts val="1800"/>
              </a:spcAft>
              <a:buFont typeface="+mj-lt"/>
              <a:buAutoNum type="arabicPeriod"/>
            </a:pPr>
            <a:r>
              <a:rPr lang="en-US" sz="2800" b="1" dirty="0">
                <a:solidFill>
                  <a:schemeClr val="accent2"/>
                </a:solidFill>
              </a:rPr>
              <a:t>Accrued expenses:</a:t>
            </a:r>
            <a:r>
              <a:rPr lang="en-US" sz="2800" b="1" dirty="0"/>
              <a:t> </a:t>
            </a:r>
            <a:r>
              <a:rPr lang="en-US" sz="2800" dirty="0"/>
              <a:t>Expenses incurred but not yet paid in cash or recorded.</a:t>
            </a:r>
          </a:p>
          <a:p>
            <a:pPr marL="0" indent="0">
              <a:lnSpc>
                <a:spcPct val="110000"/>
              </a:lnSpc>
              <a:buNone/>
            </a:pPr>
            <a:r>
              <a:rPr lang="en-US" sz="2800" b="1" dirty="0"/>
              <a:t>Illustration 3.3 </a:t>
            </a:r>
            <a:r>
              <a:rPr lang="en-US" sz="2800" dirty="0"/>
              <a:t>Categories of adjusting entries</a:t>
            </a:r>
          </a:p>
        </p:txBody>
      </p:sp>
      <p:sp>
        <p:nvSpPr>
          <p:cNvPr id="7" name="Content Placeholder 5">
            <a:extLst>
              <a:ext uri="{FF2B5EF4-FFF2-40B4-BE49-F238E27FC236}">
                <a16:creationId xmlns:a16="http://schemas.microsoft.com/office/drawing/2014/main" id="{D5FF3D76-DC11-5E2C-B31C-F481CA218294}"/>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183375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a:xfrm>
            <a:off x="514350" y="2579086"/>
            <a:ext cx="8115301" cy="1699828"/>
          </a:xfrm>
        </p:spPr>
        <p:txBody>
          <a:bodyPr>
            <a:noAutofit/>
          </a:bodyPr>
          <a:lstStyle/>
          <a:p>
            <a:r>
              <a:rPr lang="en-GB" dirty="0"/>
              <a:t>Learning Objective 2</a:t>
            </a:r>
            <a:br>
              <a:rPr lang="en-GB" dirty="0"/>
            </a:br>
            <a:r>
              <a:rPr lang="en-GB" dirty="0"/>
              <a:t>Prepare adjusting entries for deferrals.</a:t>
            </a:r>
            <a:endParaRPr lang="en-IN" dirty="0"/>
          </a:p>
        </p:txBody>
      </p:sp>
      <p:sp>
        <p:nvSpPr>
          <p:cNvPr id="7" name="Content Placeholder 5">
            <a:extLst>
              <a:ext uri="{FF2B5EF4-FFF2-40B4-BE49-F238E27FC236}">
                <a16:creationId xmlns:a16="http://schemas.microsoft.com/office/drawing/2014/main" id="{DCB5181B-B282-40E2-37B5-B375895F26C6}"/>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58665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Adjusting Entries for Deferrals</a:t>
            </a:r>
          </a:p>
        </p:txBody>
      </p:sp>
      <p:pic>
        <p:nvPicPr>
          <p:cNvPr id="12" name="Picture Placeholder 8" descr="A flow diagram depicts nine steps involved in the accounting cycle as follows: Analyze, Journalize, Post, Trial Balance, Journalize and post adjusting entries: deferrals or accruals, Adjusted Trial Balance, Financial Statements, Closing Entries, and Post-Closing Trial Balance. Step 5, titled &quot;Journalize and post adjusting entries: deferrals or accruals &quot; is highlighted and enlarged.">
            <a:extLst>
              <a:ext uri="{FF2B5EF4-FFF2-40B4-BE49-F238E27FC236}">
                <a16:creationId xmlns:a16="http://schemas.microsoft.com/office/drawing/2014/main" id="{7A232DB3-00AA-4AD2-5BD0-16D16095EE97}"/>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425486" y="1438288"/>
            <a:ext cx="8293029" cy="1075665"/>
          </a:xfrm>
          <a:prstGeom prst="rect">
            <a:avLst/>
          </a:prstGeom>
        </p:spPr>
      </p:pic>
      <p:sp>
        <p:nvSpPr>
          <p:cNvPr id="7" name="Content Placeholder 6">
            <a:extLst>
              <a:ext uri="{FF2B5EF4-FFF2-40B4-BE49-F238E27FC236}">
                <a16:creationId xmlns:a16="http://schemas.microsoft.com/office/drawing/2014/main" id="{2DC5AC9B-5061-B6F0-5E99-03C960832E27}"/>
              </a:ext>
            </a:extLst>
          </p:cNvPr>
          <p:cNvSpPr>
            <a:spLocks noGrp="1"/>
          </p:cNvSpPr>
          <p:nvPr>
            <p:ph sz="quarter" idx="18"/>
          </p:nvPr>
        </p:nvSpPr>
        <p:spPr>
          <a:xfrm>
            <a:off x="592138" y="2936240"/>
            <a:ext cx="8037512" cy="3207385"/>
          </a:xfrm>
        </p:spPr>
        <p:txBody>
          <a:bodyPr/>
          <a:lstStyle/>
          <a:p>
            <a:pPr marL="0" indent="0">
              <a:lnSpc>
                <a:spcPct val="100000"/>
              </a:lnSpc>
              <a:spcBef>
                <a:spcPts val="624"/>
              </a:spcBef>
              <a:spcAft>
                <a:spcPts val="1200"/>
              </a:spcAft>
              <a:buNone/>
            </a:pPr>
            <a:r>
              <a:rPr lang="en-GB" b="1" dirty="0">
                <a:solidFill>
                  <a:schemeClr val="accent2"/>
                </a:solidFill>
              </a:rPr>
              <a:t>Deferrals</a:t>
            </a:r>
            <a:r>
              <a:rPr lang="en-GB" dirty="0"/>
              <a:t> are </a:t>
            </a:r>
            <a:r>
              <a:rPr lang="en-GB" b="1" dirty="0">
                <a:solidFill>
                  <a:schemeClr val="accent2"/>
                </a:solidFill>
              </a:rPr>
              <a:t>expenses</a:t>
            </a:r>
            <a:r>
              <a:rPr lang="en-GB" dirty="0"/>
              <a:t> </a:t>
            </a:r>
            <a:r>
              <a:rPr lang="en-GB" b="1" dirty="0">
                <a:solidFill>
                  <a:schemeClr val="accent2"/>
                </a:solidFill>
              </a:rPr>
              <a:t>or revenues</a:t>
            </a:r>
            <a:r>
              <a:rPr lang="en-GB" dirty="0"/>
              <a:t> that are recognized at a date later than the point when cash was originally exchanged.</a:t>
            </a:r>
          </a:p>
          <a:p>
            <a:pPr marL="0" indent="0">
              <a:lnSpc>
                <a:spcPct val="100000"/>
              </a:lnSpc>
              <a:spcBef>
                <a:spcPts val="624"/>
              </a:spcBef>
              <a:buNone/>
            </a:pPr>
            <a:r>
              <a:rPr lang="en-GB" dirty="0"/>
              <a:t>There are </a:t>
            </a:r>
            <a:r>
              <a:rPr lang="en-GB" b="1" dirty="0">
                <a:solidFill>
                  <a:schemeClr val="accent2"/>
                </a:solidFill>
              </a:rPr>
              <a:t>two types</a:t>
            </a:r>
            <a:r>
              <a:rPr lang="en-GB" dirty="0">
                <a:solidFill>
                  <a:schemeClr val="accent2"/>
                </a:solidFill>
              </a:rPr>
              <a:t>:</a:t>
            </a:r>
          </a:p>
          <a:p>
            <a:pPr marL="447675" indent="-447675"/>
            <a:r>
              <a:rPr lang="en-GB" dirty="0"/>
              <a:t>Prepaid expenses</a:t>
            </a:r>
          </a:p>
          <a:p>
            <a:pPr marL="447675" indent="-447675"/>
            <a:r>
              <a:rPr lang="en-GB" dirty="0"/>
              <a:t>Unearned revenues</a:t>
            </a:r>
            <a:endParaRPr lang="en-GB" sz="2600" dirty="0"/>
          </a:p>
        </p:txBody>
      </p:sp>
      <p:sp>
        <p:nvSpPr>
          <p:cNvPr id="6" name="Content Placeholder 5">
            <a:extLst>
              <a:ext uri="{FF2B5EF4-FFF2-40B4-BE49-F238E27FC236}">
                <a16:creationId xmlns:a16="http://schemas.microsoft.com/office/drawing/2014/main" id="{F87FD6BF-A1F2-6BE0-A532-1FF4F6A52C56}"/>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0801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783F3E-B374-1375-0865-A71224544679}"/>
              </a:ext>
            </a:extLst>
          </p:cNvPr>
          <p:cNvSpPr>
            <a:spLocks noGrp="1"/>
          </p:cNvSpPr>
          <p:nvPr>
            <p:ph sz="quarter" idx="25"/>
          </p:nvPr>
        </p:nvSpPr>
        <p:spPr/>
        <p:txBody>
          <a:bodyPr/>
          <a:lstStyle/>
          <a:p>
            <a:endParaRPr lang="en-US"/>
          </a:p>
        </p:txBody>
      </p:sp>
      <p:sp>
        <p:nvSpPr>
          <p:cNvPr id="14" name="标题 1">
            <a:extLst>
              <a:ext uri="{FF2B5EF4-FFF2-40B4-BE49-F238E27FC236}">
                <a16:creationId xmlns:a16="http://schemas.microsoft.com/office/drawing/2014/main" id="{9944B638-5D5D-E7B2-36CB-7CAC7579FB55}"/>
              </a:ext>
            </a:extLst>
          </p:cNvPr>
          <p:cNvSpPr txBox="1">
            <a:spLocks/>
          </p:cNvSpPr>
          <p:nvPr/>
        </p:nvSpPr>
        <p:spPr>
          <a:xfrm>
            <a:off x="713275" y="445025"/>
            <a:ext cx="7717500" cy="74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600"/>
              <a:buFont typeface="Barlow"/>
              <a:buNone/>
              <a:defRPr sz="3600" b="1" i="0" u="none" strike="noStrike" cap="none">
                <a:solidFill>
                  <a:schemeClr val="dk1"/>
                </a:solidFill>
                <a:latin typeface="Barlow"/>
                <a:ea typeface="Barlow"/>
                <a:cs typeface="Barlow"/>
                <a:sym typeface="Barlow"/>
              </a:defRPr>
            </a:lvl9pPr>
          </a:lstStyle>
          <a:p>
            <a:pPr marL="0" marR="0" lvl="0" indent="0" algn="l" defTabSz="914400" rtl="0" eaLnBrk="1" fontAlgn="auto" latinLnBrk="0" hangingPunct="1">
              <a:lnSpc>
                <a:spcPct val="100000"/>
              </a:lnSpc>
              <a:spcBef>
                <a:spcPts val="0"/>
              </a:spcBef>
              <a:spcAft>
                <a:spcPts val="0"/>
              </a:spcAft>
              <a:buClr>
                <a:srgbClr val="4D3D43"/>
              </a:buClr>
              <a:buSzPts val="3600"/>
              <a:buFont typeface="Barlow"/>
              <a:buNone/>
              <a:tabLst/>
              <a:defRPr/>
            </a:pPr>
            <a:r>
              <a:rPr kumimoji="0" lang="en-US" altLang="zh-CN" sz="3600" b="1" i="0" u="none" strike="noStrike" kern="0" cap="none" spc="0" normalizeH="0" baseline="0" noProof="0">
                <a:ln>
                  <a:noFill/>
                </a:ln>
                <a:solidFill>
                  <a:srgbClr val="4D3D43"/>
                </a:solidFill>
                <a:effectLst/>
                <a:uLnTx/>
                <a:uFillTx/>
                <a:latin typeface="Barlow"/>
                <a:sym typeface="Barlow"/>
              </a:rPr>
              <a:t>Better names for “left” and “right”</a:t>
            </a:r>
            <a:endParaRPr kumimoji="0" lang="zh-CN" altLang="en-US" sz="3600" b="1" i="0" u="none" strike="noStrike" kern="0" cap="none" spc="0" normalizeH="0" baseline="0" noProof="0" dirty="0">
              <a:ln>
                <a:noFill/>
              </a:ln>
              <a:solidFill>
                <a:srgbClr val="4D3D43"/>
              </a:solidFill>
              <a:effectLst/>
              <a:uLnTx/>
              <a:uFillTx/>
              <a:latin typeface="Barlow"/>
              <a:sym typeface="Barlow"/>
            </a:endParaRPr>
          </a:p>
        </p:txBody>
      </p:sp>
      <p:grpSp>
        <p:nvGrpSpPr>
          <p:cNvPr id="15" name="Group 56">
            <a:extLst>
              <a:ext uri="{FF2B5EF4-FFF2-40B4-BE49-F238E27FC236}">
                <a16:creationId xmlns:a16="http://schemas.microsoft.com/office/drawing/2014/main" id="{60574DEA-E753-41E2-513F-ED8A601BD150}"/>
              </a:ext>
            </a:extLst>
          </p:cNvPr>
          <p:cNvGrpSpPr/>
          <p:nvPr/>
        </p:nvGrpSpPr>
        <p:grpSpPr>
          <a:xfrm>
            <a:off x="4155754" y="1430769"/>
            <a:ext cx="4446150" cy="3871775"/>
            <a:chOff x="8364882" y="727077"/>
            <a:chExt cx="24302239" cy="3196770"/>
          </a:xfrm>
        </p:grpSpPr>
        <p:sp>
          <p:nvSpPr>
            <p:cNvPr id="16" name="Rectangle 57">
              <a:extLst>
                <a:ext uri="{FF2B5EF4-FFF2-40B4-BE49-F238E27FC236}">
                  <a16:creationId xmlns:a16="http://schemas.microsoft.com/office/drawing/2014/main" id="{AC3412F2-FB54-FEC2-4D1E-70E51A140B9F}"/>
                </a:ext>
              </a:extLst>
            </p:cNvPr>
            <p:cNvSpPr/>
            <p:nvPr/>
          </p:nvSpPr>
          <p:spPr>
            <a:xfrm>
              <a:off x="26700388" y="727078"/>
              <a:ext cx="5966733" cy="3196769"/>
            </a:xfrm>
            <a:prstGeom prst="rect">
              <a:avLst/>
            </a:prstGeom>
            <a:solidFill>
              <a:srgbClr val="FDFAD8"/>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Credit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3,500</a:t>
              </a:r>
            </a:p>
          </p:txBody>
        </p:sp>
        <p:sp>
          <p:nvSpPr>
            <p:cNvPr id="17" name="Rectangle 58">
              <a:extLst>
                <a:ext uri="{FF2B5EF4-FFF2-40B4-BE49-F238E27FC236}">
                  <a16:creationId xmlns:a16="http://schemas.microsoft.com/office/drawing/2014/main" id="{BC297483-6D09-50B8-BAFD-20A00B87825A}"/>
                </a:ext>
              </a:extLst>
            </p:cNvPr>
            <p:cNvSpPr/>
            <p:nvPr/>
          </p:nvSpPr>
          <p:spPr>
            <a:xfrm>
              <a:off x="20733659" y="727077"/>
              <a:ext cx="5966731" cy="3196769"/>
            </a:xfrm>
            <a:prstGeom prst="rect">
              <a:avLst/>
            </a:prstGeom>
            <a:solidFill>
              <a:srgbClr val="F7F2E6">
                <a:lumMod val="90000"/>
              </a:srgbClr>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Debit</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7,000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1,600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1,200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250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1,500</a:t>
              </a:r>
            </a:p>
            <a:p>
              <a:pPr marL="0" marR="0" lvl="0" indent="0" algn="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2,000</a:t>
              </a:r>
            </a:p>
          </p:txBody>
        </p:sp>
        <p:sp>
          <p:nvSpPr>
            <p:cNvPr id="18" name="Rectangle 59">
              <a:extLst>
                <a:ext uri="{FF2B5EF4-FFF2-40B4-BE49-F238E27FC236}">
                  <a16:creationId xmlns:a16="http://schemas.microsoft.com/office/drawing/2014/main" id="{5BA1AE27-5BCB-434B-5FA7-0EF788FEFF89}"/>
                </a:ext>
              </a:extLst>
            </p:cNvPr>
            <p:cNvSpPr/>
            <p:nvPr/>
          </p:nvSpPr>
          <p:spPr>
            <a:xfrm>
              <a:off x="10372798" y="727077"/>
              <a:ext cx="10360867"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Account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Share Capital</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Equipment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Supplies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Expense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Acc. Payable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Cash</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Acc. Receivable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     Revenue</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p:txBody>
        </p:sp>
        <p:sp>
          <p:nvSpPr>
            <p:cNvPr id="19" name="Rectangle 60">
              <a:extLst>
                <a:ext uri="{FF2B5EF4-FFF2-40B4-BE49-F238E27FC236}">
                  <a16:creationId xmlns:a16="http://schemas.microsoft.com/office/drawing/2014/main" id="{82E16EE2-1DC6-572F-94AD-BCFBCDBDE6D7}"/>
                </a:ext>
              </a:extLst>
            </p:cNvPr>
            <p:cNvSpPr/>
            <p:nvPr/>
          </p:nvSpPr>
          <p:spPr>
            <a:xfrm>
              <a:off x="8364882" y="727077"/>
              <a:ext cx="2007916" cy="3196769"/>
            </a:xfrm>
            <a:prstGeom prst="rect">
              <a:avLst/>
            </a:prstGeom>
            <a:solidFill>
              <a:srgbClr val="FFFFFF"/>
            </a:solidFill>
            <a:ln w="25400" cap="flat" cmpd="sng" algn="ctr">
              <a:solidFill>
                <a:srgbClr val="F7F2E6">
                  <a:shade val="50000"/>
                </a:srgbClr>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rPr>
                <a:t>#</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1</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2</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3</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4</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5</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D3D43"/>
                  </a:solidFill>
                  <a:effectLst/>
                  <a:uLnTx/>
                  <a:uFillTx/>
                  <a:latin typeface="Barlow" panose="00000500000000000000" pitchFamily="2" charset="0"/>
                  <a:ea typeface="+mn-ea"/>
                  <a:cs typeface="+mn-cs"/>
                  <a:sym typeface="Arial"/>
                </a:rPr>
                <a:t>6</a:t>
              </a:r>
            </a:p>
          </p:txBody>
        </p:sp>
      </p:grpSp>
      <p:pic>
        <p:nvPicPr>
          <p:cNvPr id="20" name="Picture 14" descr="Related image">
            <a:extLst>
              <a:ext uri="{FF2B5EF4-FFF2-40B4-BE49-F238E27FC236}">
                <a16:creationId xmlns:a16="http://schemas.microsoft.com/office/drawing/2014/main" id="{C66410A4-F770-3DC2-35B6-FB9A74482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41" y="3218079"/>
            <a:ext cx="2514155" cy="2084465"/>
          </a:xfrm>
          <a:prstGeom prst="roundRect">
            <a:avLst>
              <a:gd name="adj" fmla="val 8562"/>
            </a:avLst>
          </a:prstGeom>
          <a:noFill/>
          <a:extLst>
            <a:ext uri="{909E8E84-426E-40DD-AFC4-6F175D3DCCD1}">
              <a14:hiddenFill xmlns:a14="http://schemas.microsoft.com/office/drawing/2010/main">
                <a:solidFill>
                  <a:srgbClr val="FFFFFF"/>
                </a:solidFill>
              </a14:hiddenFill>
            </a:ext>
          </a:extLst>
        </p:spPr>
      </p:pic>
      <p:sp>
        <p:nvSpPr>
          <p:cNvPr id="22" name="对话气泡: 圆角矩形 12">
            <a:extLst>
              <a:ext uri="{FF2B5EF4-FFF2-40B4-BE49-F238E27FC236}">
                <a16:creationId xmlns:a16="http://schemas.microsoft.com/office/drawing/2014/main" id="{CE33CAF5-46B1-A712-725C-20B2EC92861E}"/>
              </a:ext>
            </a:extLst>
          </p:cNvPr>
          <p:cNvSpPr/>
          <p:nvPr/>
        </p:nvSpPr>
        <p:spPr>
          <a:xfrm>
            <a:off x="2305085" y="1581614"/>
            <a:ext cx="1621129" cy="1701855"/>
          </a:xfrm>
          <a:prstGeom prst="wedgeRoundRectCallout">
            <a:avLst>
              <a:gd name="adj1" fmla="val -53946"/>
              <a:gd name="adj2" fmla="val 80291"/>
              <a:gd name="adj3" fmla="val 16667"/>
            </a:avLst>
          </a:prstGeom>
          <a:solidFill>
            <a:srgbClr val="F7F2E6"/>
          </a:solidFill>
          <a:ln w="25400" cap="flat" cmpd="sng" algn="ctr">
            <a:solidFill>
              <a:srgbClr val="F7F2E6">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Left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endParaRPr kumimoji="0" lang="zh-CN" altLang="en-US"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Debit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endPar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Right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endParaRPr kumimoji="0" lang="zh-CN" altLang="en-US" sz="1400" b="0" i="0" u="none" strike="noStrike" kern="0" cap="none" spc="0" normalizeH="0" baseline="0" noProof="0" dirty="0">
              <a:ln>
                <a:noFill/>
              </a:ln>
              <a:solidFill>
                <a:srgbClr val="4D3D43"/>
              </a:solidFill>
              <a:effectLst/>
              <a:uLnTx/>
              <a:uFillTx/>
              <a:latin typeface="Barlow" panose="00000500000000000000" pitchFamily="2" charset="0"/>
              <a:ea typeface="宋体" panose="02010600030101010101" pitchFamily="2" charset="-122"/>
              <a:cs typeface="+mn-cs"/>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Credit</a:t>
            </a:r>
            <a:r>
              <a:rPr kumimoji="0" lang="zh-CN" altLang="en-US"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rPr>
              <a:t>（√）</a:t>
            </a:r>
            <a:endParaRPr kumimoji="0" lang="en-US" altLang="zh-CN" sz="1400" b="0" i="0" u="none" strike="noStrike" kern="0" cap="none" spc="0" normalizeH="0" baseline="0" noProof="0" dirty="0">
              <a:ln>
                <a:noFill/>
              </a:ln>
              <a:solidFill>
                <a:srgbClr val="333333"/>
              </a:solidFill>
              <a:effectLst/>
              <a:uLnTx/>
              <a:uFillTx/>
              <a:latin typeface="Microsoft Yahei" panose="020B0503020204020204" pitchFamily="34" charset="-122"/>
              <a:ea typeface="Microsoft Yahei" panose="020B0503020204020204" pitchFamily="34" charset="-122"/>
              <a:cs typeface="+mn-cs"/>
              <a:sym typeface="Arial"/>
            </a:endParaRPr>
          </a:p>
        </p:txBody>
      </p:sp>
    </p:spTree>
    <p:extLst>
      <p:ext uri="{BB962C8B-B14F-4D97-AF65-F5344CB8AC3E}">
        <p14:creationId xmlns:p14="http://schemas.microsoft.com/office/powerpoint/2010/main" val="3005256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A7699-EE95-6579-AFAA-9C97FA43C75E}"/>
              </a:ext>
            </a:extLst>
          </p:cNvPr>
          <p:cNvSpPr>
            <a:spLocks noGrp="1"/>
          </p:cNvSpPr>
          <p:nvPr>
            <p:ph type="title"/>
          </p:nvPr>
        </p:nvSpPr>
        <p:spPr/>
        <p:txBody>
          <a:bodyPr/>
          <a:lstStyle/>
          <a:p>
            <a:r>
              <a:rPr lang="en-IN" dirty="0"/>
              <a:t>Prepaid Expenses</a:t>
            </a:r>
          </a:p>
        </p:txBody>
      </p:sp>
      <p:sp>
        <p:nvSpPr>
          <p:cNvPr id="6" name="Content Placeholder 5">
            <a:extLst>
              <a:ext uri="{FF2B5EF4-FFF2-40B4-BE49-F238E27FC236}">
                <a16:creationId xmlns:a16="http://schemas.microsoft.com/office/drawing/2014/main" id="{BD874F31-47C8-8306-ACA7-5ADAA78E9122}"/>
              </a:ext>
            </a:extLst>
          </p:cNvPr>
          <p:cNvSpPr>
            <a:spLocks noGrp="1"/>
          </p:cNvSpPr>
          <p:nvPr>
            <p:ph sz="quarter" idx="12"/>
          </p:nvPr>
        </p:nvSpPr>
        <p:spPr>
          <a:xfrm>
            <a:off x="513862" y="1424065"/>
            <a:ext cx="8115301" cy="2281160"/>
          </a:xfrm>
        </p:spPr>
        <p:txBody>
          <a:bodyPr>
            <a:normAutofit/>
          </a:bodyPr>
          <a:lstStyle/>
          <a:p>
            <a:pPr>
              <a:spcAft>
                <a:spcPts val="1200"/>
              </a:spcAft>
            </a:pPr>
            <a:r>
              <a:rPr lang="en-GB" sz="2400" dirty="0"/>
              <a:t>Prepaid expenses are costs that expire either with the passage of time (e.g., rent and insurance) or through use (e.g., supplies). </a:t>
            </a:r>
          </a:p>
          <a:p>
            <a:r>
              <a:rPr lang="en-GB" sz="2400" dirty="0"/>
              <a:t>Prior to adjustment, assets are overstated and expenses are understated.</a:t>
            </a:r>
          </a:p>
        </p:txBody>
      </p:sp>
      <p:pic>
        <p:nvPicPr>
          <p:cNvPr id="13" name="Picture Placeholder 8" descr="An illustration of prepaid expenses is presented with two t-accounts, one labeled 'Asset' and the other labeled as Expense. The asset t-account has a 'Unadjusted Balance' on the left side and 'Credit Adjusting Entry decrease' on the right side. An arrow leads from the asset account to the expense t-account which contains 'Debit Adjusting Entry increase' on the left side.">
            <a:extLst>
              <a:ext uri="{FF2B5EF4-FFF2-40B4-BE49-F238E27FC236}">
                <a16:creationId xmlns:a16="http://schemas.microsoft.com/office/drawing/2014/main" id="{6BC1F764-151E-3E58-6414-F19A6C7430CF}"/>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982229" y="3618057"/>
            <a:ext cx="7179542" cy="1815878"/>
          </a:xfrm>
          <a:prstGeom prst="rect">
            <a:avLst/>
          </a:prstGeom>
        </p:spPr>
      </p:pic>
      <p:sp>
        <p:nvSpPr>
          <p:cNvPr id="8" name="Content Placeholder 7">
            <a:extLst>
              <a:ext uri="{FF2B5EF4-FFF2-40B4-BE49-F238E27FC236}">
                <a16:creationId xmlns:a16="http://schemas.microsoft.com/office/drawing/2014/main" id="{575C7219-E807-CA62-3CAC-6544B400C92E}"/>
              </a:ext>
            </a:extLst>
          </p:cNvPr>
          <p:cNvSpPr>
            <a:spLocks noGrp="1"/>
          </p:cNvSpPr>
          <p:nvPr>
            <p:ph sz="quarter" idx="18"/>
          </p:nvPr>
        </p:nvSpPr>
        <p:spPr>
          <a:xfrm>
            <a:off x="853123" y="5525453"/>
            <a:ext cx="8037512" cy="443634"/>
          </a:xfrm>
        </p:spPr>
        <p:txBody>
          <a:bodyPr>
            <a:normAutofit/>
          </a:bodyPr>
          <a:lstStyle/>
          <a:p>
            <a:pPr marL="0" indent="0">
              <a:buNone/>
            </a:pPr>
            <a:r>
              <a:rPr lang="en-GB" sz="2000" b="1" dirty="0"/>
              <a:t>Illustration 3.5</a:t>
            </a:r>
            <a:r>
              <a:rPr lang="en-GB" sz="2000" dirty="0"/>
              <a:t> Adjusting entries for prepaid expenses</a:t>
            </a:r>
          </a:p>
        </p:txBody>
      </p:sp>
      <p:sp>
        <p:nvSpPr>
          <p:cNvPr id="7" name="Content Placeholder 5">
            <a:extLst>
              <a:ext uri="{FF2B5EF4-FFF2-40B4-BE49-F238E27FC236}">
                <a16:creationId xmlns:a16="http://schemas.microsoft.com/office/drawing/2014/main" id="{F96BF14F-DECF-80AC-7982-31889D3C87CC}"/>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20144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Supplies</a:t>
            </a:r>
          </a:p>
        </p:txBody>
      </p:sp>
      <p:sp>
        <p:nvSpPr>
          <p:cNvPr id="4" name="Content Placeholder 3">
            <a:extLst>
              <a:ext uri="{FF2B5EF4-FFF2-40B4-BE49-F238E27FC236}">
                <a16:creationId xmlns:a16="http://schemas.microsoft.com/office/drawing/2014/main" id="{905E047D-3859-9605-BED2-7D0A6D63FC1C}"/>
              </a:ext>
            </a:extLst>
          </p:cNvPr>
          <p:cNvSpPr>
            <a:spLocks noGrp="1"/>
          </p:cNvSpPr>
          <p:nvPr>
            <p:ph sz="quarter" idx="12"/>
          </p:nvPr>
        </p:nvSpPr>
        <p:spPr>
          <a:xfrm>
            <a:off x="513862" y="1424065"/>
            <a:ext cx="8115301" cy="1017799"/>
          </a:xfrm>
        </p:spPr>
        <p:txBody>
          <a:bodyPr>
            <a:normAutofit/>
          </a:bodyPr>
          <a:lstStyle/>
          <a:p>
            <a:pPr marL="0" indent="0">
              <a:buNone/>
            </a:pPr>
            <a:r>
              <a:rPr lang="en-GB" sz="2600" dirty="0"/>
              <a:t>Companies recognize supplies expense at the </a:t>
            </a:r>
            <a:r>
              <a:rPr lang="en-GB" sz="2600" b="1" dirty="0">
                <a:solidFill>
                  <a:schemeClr val="accent2"/>
                </a:solidFill>
              </a:rPr>
              <a:t>end</a:t>
            </a:r>
            <a:r>
              <a:rPr lang="en-GB" sz="2600" dirty="0"/>
              <a:t> of the accounting period – not as the supplies are used.</a:t>
            </a:r>
          </a:p>
        </p:txBody>
      </p:sp>
      <p:pic>
        <p:nvPicPr>
          <p:cNvPr id="12" name="Content Placeholder 6" descr="An illustration depicts the adjustment of supplies. On October 5, supplies are purchased, at which time an asset is recorded illustrated by an image of a group of supplies. On October 31, supplies are used resulting in the recording of supplies expense illustrated by an image of a man sitting at a desk recording the journal entry.">
            <a:extLst>
              <a:ext uri="{FF2B5EF4-FFF2-40B4-BE49-F238E27FC236}">
                <a16:creationId xmlns:a16="http://schemas.microsoft.com/office/drawing/2014/main" id="{F3EC7E96-24CF-5677-E79D-6132E1314B5A}"/>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3474566" y="2508738"/>
            <a:ext cx="2194869" cy="3743471"/>
          </a:xfrm>
        </p:spPr>
      </p:pic>
      <p:sp>
        <p:nvSpPr>
          <p:cNvPr id="7" name="Content Placeholder 5">
            <a:extLst>
              <a:ext uri="{FF2B5EF4-FFF2-40B4-BE49-F238E27FC236}">
                <a16:creationId xmlns:a16="http://schemas.microsoft.com/office/drawing/2014/main" id="{4F0A42DE-1CD8-7B29-DAFD-9D0B5AE5CA12}"/>
              </a:ext>
            </a:extLst>
          </p:cNvPr>
          <p:cNvSpPr>
            <a:spLocks noGrp="1"/>
          </p:cNvSpPr>
          <p:nvPr>
            <p:ph sz="quarter" idx="4294967295"/>
          </p:nvPr>
        </p:nvSpPr>
        <p:spPr>
          <a:xfrm>
            <a:off x="7985125" y="6490970"/>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56270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Supplies Adjustment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800"/>
              </a:spcAft>
              <a:buNone/>
            </a:pPr>
            <a:r>
              <a:rPr lang="en-GB" b="1" dirty="0">
                <a:solidFill>
                  <a:schemeClr val="accent2"/>
                </a:solidFill>
              </a:rPr>
              <a:t>Assume:</a:t>
            </a:r>
            <a:r>
              <a:rPr lang="en-GB" dirty="0"/>
              <a:t> </a:t>
            </a:r>
            <a:r>
              <a:rPr lang="en-GB" dirty="0" err="1"/>
              <a:t>Yazici</a:t>
            </a:r>
            <a:r>
              <a:rPr lang="en-GB" dirty="0"/>
              <a:t> Advertising purchased supplies costing ₺2,500 on October 5. </a:t>
            </a:r>
            <a:r>
              <a:rPr lang="en-GB" dirty="0" err="1"/>
              <a:t>Yazici</a:t>
            </a:r>
            <a:r>
              <a:rPr lang="en-GB" dirty="0"/>
              <a:t> recorded the purchase by increasing (debiting) the asset Supplies. This account shows a balance of ₺2,500 in the October 31 trial balance. An inventory count at the close of business on October 31 reveals that ₺1,000 of supplies are still on hand.</a:t>
            </a:r>
          </a:p>
          <a:p>
            <a:pPr marL="0" indent="0">
              <a:spcAft>
                <a:spcPts val="1200"/>
              </a:spcAft>
              <a:buNone/>
            </a:pPr>
            <a:r>
              <a:rPr lang="en-GB" b="1" dirty="0">
                <a:solidFill>
                  <a:schemeClr val="accent2"/>
                </a:solidFill>
              </a:rPr>
              <a:t>Demonstrate:</a:t>
            </a:r>
            <a:r>
              <a:rPr lang="en-GB" dirty="0"/>
              <a:t> How do you record the adjustment for supplies?</a:t>
            </a:r>
          </a:p>
        </p:txBody>
      </p:sp>
      <p:sp>
        <p:nvSpPr>
          <p:cNvPr id="10" name="Content Placeholder 5">
            <a:extLst>
              <a:ext uri="{FF2B5EF4-FFF2-40B4-BE49-F238E27FC236}">
                <a16:creationId xmlns:a16="http://schemas.microsoft.com/office/drawing/2014/main" id="{8F1CE259-942E-2CAA-DEB2-63619B30DCE1}"/>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972166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IN" dirty="0"/>
              <a:t>Supplies Adjustment Example – Solution</a:t>
            </a:r>
          </a:p>
        </p:txBody>
      </p:sp>
      <p:sp>
        <p:nvSpPr>
          <p:cNvPr id="7" name="Content Placeholder 6">
            <a:extLst>
              <a:ext uri="{FF2B5EF4-FFF2-40B4-BE49-F238E27FC236}">
                <a16:creationId xmlns:a16="http://schemas.microsoft.com/office/drawing/2014/main" id="{A9ECB4C4-E71E-0E02-7F42-5B03014A297F}"/>
              </a:ext>
            </a:extLst>
          </p:cNvPr>
          <p:cNvSpPr>
            <a:spLocks noGrp="1"/>
          </p:cNvSpPr>
          <p:nvPr>
            <p:ph sz="quarter" idx="18"/>
          </p:nvPr>
        </p:nvSpPr>
        <p:spPr>
          <a:xfrm>
            <a:off x="592138" y="5992543"/>
            <a:ext cx="8037512" cy="389159"/>
          </a:xfrm>
        </p:spPr>
        <p:txBody>
          <a:bodyPr>
            <a:normAutofit lnSpcReduction="10000"/>
          </a:bodyPr>
          <a:lstStyle/>
          <a:p>
            <a:pPr marL="0" indent="0">
              <a:buNone/>
            </a:pPr>
            <a:r>
              <a:rPr lang="en-GB" sz="2000" b="1" dirty="0"/>
              <a:t>Illustration 3.6 </a:t>
            </a:r>
            <a:r>
              <a:rPr lang="en-GB" sz="2000" dirty="0"/>
              <a:t>Adjustment for supplies</a:t>
            </a:r>
          </a:p>
        </p:txBody>
      </p:sp>
      <p:pic>
        <p:nvPicPr>
          <p:cNvPr id="12" name="Picture Placeholder 8" descr="An illustration depicts the adjustment for supplies used. The five steps are Basic Analysis, Equation Analysis, Debit-Credit Analysis, Journal Entry, and Posting. The first step in the basic analysis is labeled as: The expense Supplies Expense is increased Turkish Lira 1,500; the asset Supplies is decreased Turkish Lira 1,500. The equation analysis step presents the transaction in account analysis format which begins with the accounting equation expressed as: Assets equals Liabilities plus Equity. The supplies account mentioned under the Assets section is presented with negative Turkish Lira 1,500, and a negative Turkish Lira 1,500 is listed as supplies expense under equity. The debit-credit analysis step indicates: Debits increase expenses: debit Supplies Expense Turkish Lira 1,500. Credits decrease assets: credit Supplies Turkish Lira 1,500.The journal entry is presented in general journal form. The date is presented as October 31. The debit part of the transaction is recorded by presenting the account name, Supplies expense, adjacent to the date in the next column having reference number 631 and its amount of 1,500 in the debit column. The second part of the transaction is illustrated by presenting the credit account name, Supplies, slightly indented on the next line having reference number 126 with its 1,500 amount in the credit column. Just below, slightly indented appears the description of the journal entry as: To record supplies used. Finally, the Posting section consists the journal entry posted to the Supplies and Supplies expense t-accounts. ‘The journal page number '126' appears in the upper right corner.’ The Supplies t-account name presents the October 5 transaction in the amount of 2,500 on the left side. The 1,000 balance is dated October 31 and presented on the left side. One transaction is posted on the right credit side, dated October 31, in the amount of 1,500, labeled as adjustment, and highlighted. The supplies expense t-account presents the 1,500 posting on the left debit side dated October 31 labeled as adjustment. The balance on October 31 is presented as 1,500 on the debit side. ‘The journal page number '631' appears in the upper right corner.’">
            <a:extLst>
              <a:ext uri="{FF2B5EF4-FFF2-40B4-BE49-F238E27FC236}">
                <a16:creationId xmlns:a16="http://schemas.microsoft.com/office/drawing/2014/main" id="{C82D3452-8E21-1B9B-DD5D-6BFEBD05B16A}"/>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792559" y="1542608"/>
            <a:ext cx="7558882" cy="4428953"/>
          </a:xfrm>
          <a:prstGeom prst="rect">
            <a:avLst/>
          </a:prstGeom>
        </p:spPr>
      </p:pic>
      <p:sp>
        <p:nvSpPr>
          <p:cNvPr id="6" name="Content Placeholder 5">
            <a:extLst>
              <a:ext uri="{FF2B5EF4-FFF2-40B4-BE49-F238E27FC236}">
                <a16:creationId xmlns:a16="http://schemas.microsoft.com/office/drawing/2014/main" id="{CBA2DA83-53F6-D4DA-D083-FC49AD49A60E}"/>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717049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C4B1B-10F8-73AF-D52E-D1769FA25DF5}"/>
              </a:ext>
            </a:extLst>
          </p:cNvPr>
          <p:cNvSpPr>
            <a:spLocks noGrp="1"/>
          </p:cNvSpPr>
          <p:nvPr>
            <p:ph type="title"/>
          </p:nvPr>
        </p:nvSpPr>
        <p:spPr/>
        <p:txBody>
          <a:bodyPr/>
          <a:lstStyle/>
          <a:p>
            <a:r>
              <a:rPr lang="en-IN" dirty="0"/>
              <a:t>Insurance</a:t>
            </a:r>
          </a:p>
        </p:txBody>
      </p:sp>
      <p:sp>
        <p:nvSpPr>
          <p:cNvPr id="6" name="Content Placeholder 5">
            <a:extLst>
              <a:ext uri="{FF2B5EF4-FFF2-40B4-BE49-F238E27FC236}">
                <a16:creationId xmlns:a16="http://schemas.microsoft.com/office/drawing/2014/main" id="{2EAA8FEA-905C-2B30-7D6A-A5DE9ABC93EE}"/>
              </a:ext>
            </a:extLst>
          </p:cNvPr>
          <p:cNvSpPr>
            <a:spLocks noGrp="1"/>
          </p:cNvSpPr>
          <p:nvPr>
            <p:ph sz="quarter" idx="12"/>
          </p:nvPr>
        </p:nvSpPr>
        <p:spPr>
          <a:xfrm>
            <a:off x="513862" y="1424066"/>
            <a:ext cx="5658338" cy="4973680"/>
          </a:xfrm>
        </p:spPr>
        <p:txBody>
          <a:bodyPr>
            <a:normAutofit/>
          </a:bodyPr>
          <a:lstStyle/>
          <a:p>
            <a:pPr>
              <a:spcAft>
                <a:spcPts val="600"/>
              </a:spcAft>
            </a:pPr>
            <a:r>
              <a:rPr lang="en-GB" sz="2600" dirty="0"/>
              <a:t>The cost of insurance paid in advance is recorded as an increase (debit) in the asset account Prepaid Insurance.</a:t>
            </a:r>
          </a:p>
          <a:p>
            <a:pPr>
              <a:spcAft>
                <a:spcPts val="600"/>
              </a:spcAft>
            </a:pPr>
            <a:r>
              <a:rPr lang="en-GB" sz="2600" dirty="0"/>
              <a:t>At the financial statement date, companies increase (debit) Insurance Expense and decrease (credit) Prepaid Insurance for the cost of insurance that has expired during the period.</a:t>
            </a:r>
          </a:p>
        </p:txBody>
      </p:sp>
      <p:pic>
        <p:nvPicPr>
          <p:cNvPr id="13" name="Picture Placeholder 11" descr="An illustration depicts the adjustment of insurance.  On October 4, insurance is purchased, at which time an asset is recorded which is illustrated by an image of a person reading a 1-year fire insurance policy. A diagram labeled as Insurance Policy with 12 boxes, each labeled with the name of a different month and Turkish Lira 50, beginning with October and running through September. Insurance is Turkish Lira 600 per year. On October 31, when insurance expires, insurance expense is recorded.">
            <a:extLst>
              <a:ext uri="{FF2B5EF4-FFF2-40B4-BE49-F238E27FC236}">
                <a16:creationId xmlns:a16="http://schemas.microsoft.com/office/drawing/2014/main" id="{5EA27A6A-DA76-61AE-EA53-8E93AB6E0551}"/>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6382564" y="1852713"/>
            <a:ext cx="2101381" cy="4422136"/>
          </a:xfrm>
          <a:prstGeom prst="rect">
            <a:avLst/>
          </a:prstGeom>
        </p:spPr>
      </p:pic>
      <p:sp>
        <p:nvSpPr>
          <p:cNvPr id="7" name="Content Placeholder 5">
            <a:extLst>
              <a:ext uri="{FF2B5EF4-FFF2-40B4-BE49-F238E27FC236}">
                <a16:creationId xmlns:a16="http://schemas.microsoft.com/office/drawing/2014/main" id="{C66BEBE0-A2C9-4D34-FA0E-2B214B762642}"/>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526908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Insurance Adjustment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200"/>
              </a:spcAft>
              <a:buNone/>
            </a:pPr>
            <a:r>
              <a:rPr lang="en-GB" b="1" dirty="0">
                <a:solidFill>
                  <a:schemeClr val="accent2"/>
                </a:solidFill>
              </a:rPr>
              <a:t>Assume:</a:t>
            </a:r>
            <a:r>
              <a:rPr lang="en-GB" dirty="0"/>
              <a:t> On October 4, </a:t>
            </a:r>
            <a:r>
              <a:rPr lang="en-GB" dirty="0" err="1"/>
              <a:t>Yazici</a:t>
            </a:r>
            <a:r>
              <a:rPr lang="en-GB" dirty="0"/>
              <a:t> Advertising paid ₺600 for a one-year fire insurance policy. Coverage began on October 1. </a:t>
            </a:r>
            <a:r>
              <a:rPr lang="en-GB" dirty="0" err="1"/>
              <a:t>Yazici</a:t>
            </a:r>
            <a:r>
              <a:rPr lang="en-GB" dirty="0"/>
              <a:t> recorded the payment by increasing (debiting) Prepaid Insurance.</a:t>
            </a:r>
          </a:p>
          <a:p>
            <a:pPr marL="0" indent="0">
              <a:spcAft>
                <a:spcPts val="1200"/>
              </a:spcAft>
              <a:buNone/>
            </a:pPr>
            <a:r>
              <a:rPr lang="en-GB" b="1" dirty="0">
                <a:solidFill>
                  <a:schemeClr val="accent2"/>
                </a:solidFill>
              </a:rPr>
              <a:t>Demonstrate:</a:t>
            </a:r>
            <a:r>
              <a:rPr lang="en-GB" dirty="0"/>
              <a:t> How do you record the adjustment for insurance?</a:t>
            </a:r>
          </a:p>
        </p:txBody>
      </p:sp>
      <p:sp>
        <p:nvSpPr>
          <p:cNvPr id="7" name="Content Placeholder 5">
            <a:extLst>
              <a:ext uri="{FF2B5EF4-FFF2-40B4-BE49-F238E27FC236}">
                <a16:creationId xmlns:a16="http://schemas.microsoft.com/office/drawing/2014/main" id="{59C4C54F-EDF1-B586-8B8B-8A0B94742928}"/>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077992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noAutofit/>
          </a:bodyPr>
          <a:lstStyle/>
          <a:p>
            <a:r>
              <a:rPr lang="en-IN" dirty="0"/>
              <a:t>Insurance Adjustment Example – Solution </a:t>
            </a:r>
          </a:p>
        </p:txBody>
      </p:sp>
      <p:sp>
        <p:nvSpPr>
          <p:cNvPr id="7" name="Content Placeholder 6">
            <a:extLst>
              <a:ext uri="{FF2B5EF4-FFF2-40B4-BE49-F238E27FC236}">
                <a16:creationId xmlns:a16="http://schemas.microsoft.com/office/drawing/2014/main" id="{2DD311CD-DF39-80BF-FB5F-20A13A82485F}"/>
              </a:ext>
            </a:extLst>
          </p:cNvPr>
          <p:cNvSpPr>
            <a:spLocks noGrp="1"/>
          </p:cNvSpPr>
          <p:nvPr>
            <p:ph sz="quarter" idx="18"/>
          </p:nvPr>
        </p:nvSpPr>
        <p:spPr>
          <a:xfrm>
            <a:off x="592138" y="5858693"/>
            <a:ext cx="8037512" cy="400318"/>
          </a:xfrm>
        </p:spPr>
        <p:txBody>
          <a:bodyPr>
            <a:normAutofit/>
          </a:bodyPr>
          <a:lstStyle/>
          <a:p>
            <a:pPr marL="0" indent="0">
              <a:buNone/>
            </a:pPr>
            <a:r>
              <a:rPr lang="en-GB" sz="2000" b="1" dirty="0"/>
              <a:t>Illustration 3.7 </a:t>
            </a:r>
            <a:r>
              <a:rPr lang="en-GB" sz="2000" dirty="0"/>
              <a:t>Adjustment for insurance</a:t>
            </a:r>
          </a:p>
        </p:txBody>
      </p:sp>
      <p:pic>
        <p:nvPicPr>
          <p:cNvPr id="12" name="Picture Placeholder 8" descr="An illustration depicts the steps involved in the adjustment for insurance. The five steps are Basic Analysis, Equation Analysis, Debit-Credit Analysis, Journal Entry, and Posting. The first step is the basic analysis is labeled as: The expense Insurance Expense is increased Turkish Lira 50; the asset Prepaid Insurance is decreased Turkish Lira 50. The equation analysis step presents the transaction in account analysis format which begins with the accounting equation expressed as: Assets equals Liabilities plus Equity. The Prepaid insurance amount is presented as negative Turkish Lira 50 under assets, and a negative Turkish Lira 50 is mentioned under insurance expense under equity. The debit-credit analysis step indicates: Debits increase expenses: debit Insurance Expense Turkish Lira 50. Credits decrease assets: credit Prepaid Insurance Turkish Lira 50.The journal entry is presented in general journal form. The date is presented as October 31. The debit part of the transaction is recorded by presenting the account name, Insurance Expense, adjacent to the date in the next column having reference number 722 and its amount of 50 in the debit column. The second part of the transaction is illustrated by presenting the credit account name, Prepaid Insurance, slightly indented on the next line having reference number 130 with its 50 amount in the credit column. Just below, slightly indented appears the description of the journal entry as: To record insurance expired. Finally, the Posting section consists the journal entry posted to the prepaid insurance and insurance expense t-accounts. The prepaid insurance T-account presents a posting on October 4 in the amount of 600 on the left side. The adjustment is posted on the right side, dated October 31, in the amount of 50, highlighted. The balance dated October 31 is posted as 550 on the left side. The journal page number '130' appears in the upper right corner. The insurance expense t-account presents an adjustment dated October 31 in the amount of 50 on the left side, highlighted along with a balance dated October 31 of 50 on the left side. ‘The journal page number '722' appears in the upper right corner.’">
            <a:extLst>
              <a:ext uri="{FF2B5EF4-FFF2-40B4-BE49-F238E27FC236}">
                <a16:creationId xmlns:a16="http://schemas.microsoft.com/office/drawing/2014/main" id="{308DC565-64BB-A604-5CBE-F9EDA38BB4EC}"/>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1103414" y="1659451"/>
            <a:ext cx="6937171" cy="4122225"/>
          </a:xfrm>
          <a:prstGeom prst="rect">
            <a:avLst/>
          </a:prstGeom>
        </p:spPr>
      </p:pic>
      <p:sp>
        <p:nvSpPr>
          <p:cNvPr id="8" name="Content Placeholder 5">
            <a:extLst>
              <a:ext uri="{FF2B5EF4-FFF2-40B4-BE49-F238E27FC236}">
                <a16:creationId xmlns:a16="http://schemas.microsoft.com/office/drawing/2014/main" id="{5F03FD9D-DE86-2267-EE08-C4A830D55F49}"/>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972202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Depreciation</a:t>
            </a:r>
          </a:p>
        </p:txBody>
      </p:sp>
      <p:sp>
        <p:nvSpPr>
          <p:cNvPr id="4" name="Content Placeholder 3">
            <a:extLst>
              <a:ext uri="{FF2B5EF4-FFF2-40B4-BE49-F238E27FC236}">
                <a16:creationId xmlns:a16="http://schemas.microsoft.com/office/drawing/2014/main" id="{AB7044B6-6232-5038-22B6-84357D9DA1AE}"/>
              </a:ext>
            </a:extLst>
          </p:cNvPr>
          <p:cNvSpPr>
            <a:spLocks noGrp="1"/>
          </p:cNvSpPr>
          <p:nvPr>
            <p:ph sz="quarter" idx="12"/>
          </p:nvPr>
        </p:nvSpPr>
        <p:spPr>
          <a:xfrm>
            <a:off x="513863" y="1424065"/>
            <a:ext cx="5378938" cy="4854815"/>
          </a:xfrm>
        </p:spPr>
        <p:txBody>
          <a:bodyPr/>
          <a:lstStyle/>
          <a:p>
            <a:pPr marL="447675" indent="-447675">
              <a:spcAft>
                <a:spcPts val="1200"/>
              </a:spcAft>
            </a:pPr>
            <a:r>
              <a:rPr lang="en-GB" dirty="0"/>
              <a:t>Depreciation is an </a:t>
            </a:r>
            <a:r>
              <a:rPr lang="en-GB" b="1" dirty="0">
                <a:solidFill>
                  <a:schemeClr val="accent2"/>
                </a:solidFill>
              </a:rPr>
              <a:t>allocation concept</a:t>
            </a:r>
            <a:r>
              <a:rPr lang="en-GB" dirty="0"/>
              <a:t>, not a valuation concept.</a:t>
            </a:r>
          </a:p>
          <a:p>
            <a:pPr marL="447675" indent="-447675">
              <a:spcAft>
                <a:spcPts val="1200"/>
              </a:spcAft>
            </a:pPr>
            <a:r>
              <a:rPr lang="en-GB" dirty="0"/>
              <a:t>Depreciation </a:t>
            </a:r>
            <a:r>
              <a:rPr lang="en-GB" b="1" dirty="0">
                <a:solidFill>
                  <a:schemeClr val="accent2"/>
                </a:solidFill>
              </a:rPr>
              <a:t>allocates an asset’s cost </a:t>
            </a:r>
            <a:r>
              <a:rPr lang="en-GB" dirty="0"/>
              <a:t>to the periods in which it is </a:t>
            </a:r>
            <a:r>
              <a:rPr lang="en-GB" b="1" dirty="0">
                <a:solidFill>
                  <a:schemeClr val="accent2"/>
                </a:solidFill>
              </a:rPr>
              <a:t>used</a:t>
            </a:r>
            <a:r>
              <a:rPr lang="en-GB" dirty="0">
                <a:solidFill>
                  <a:schemeClr val="accent2"/>
                </a:solidFill>
              </a:rPr>
              <a:t>. </a:t>
            </a:r>
          </a:p>
          <a:p>
            <a:pPr marL="447675" indent="-447675">
              <a:spcAft>
                <a:spcPts val="1200"/>
              </a:spcAft>
            </a:pPr>
            <a:r>
              <a:rPr lang="en-GB" dirty="0"/>
              <a:t>Depreciation does </a:t>
            </a:r>
            <a:r>
              <a:rPr lang="en-GB" b="1" dirty="0"/>
              <a:t>not</a:t>
            </a:r>
            <a:r>
              <a:rPr lang="en-GB" dirty="0"/>
              <a:t> attempt to report the </a:t>
            </a:r>
            <a:r>
              <a:rPr lang="en-GB" b="1" dirty="0">
                <a:solidFill>
                  <a:schemeClr val="accent2"/>
                </a:solidFill>
              </a:rPr>
              <a:t>actual change in the value</a:t>
            </a:r>
            <a:r>
              <a:rPr lang="en-GB" dirty="0"/>
              <a:t> of the asset.</a:t>
            </a:r>
          </a:p>
        </p:txBody>
      </p:sp>
      <p:pic>
        <p:nvPicPr>
          <p:cNvPr id="13" name="Picture Placeholder 8" descr="An illustration depicts the adjustment of depreciation. On October 1, equipment is purchased, at which time an asset is recorded that is illustrated by an image of a file, monitor, projector, and printer. A table labeled as Equipment with 12 boxes, each labeled with the name of a different month and Turkish Lira 40 beginning with October running through September. Depreciation is Turkish Lira 480 per year. On October 31, when the depreciation is recognized, depreciation expense is recorded.">
            <a:extLst>
              <a:ext uri="{FF2B5EF4-FFF2-40B4-BE49-F238E27FC236}">
                <a16:creationId xmlns:a16="http://schemas.microsoft.com/office/drawing/2014/main" id="{5F38C442-7E58-EBD7-28D6-7117AA63204A}"/>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tretch>
            <a:fillRect/>
          </a:stretch>
        </p:blipFill>
        <p:spPr>
          <a:xfrm>
            <a:off x="6277610" y="1409998"/>
            <a:ext cx="2375022" cy="4724643"/>
          </a:xfrm>
          <a:prstGeom prst="rect">
            <a:avLst/>
          </a:prstGeom>
        </p:spPr>
      </p:pic>
      <p:sp>
        <p:nvSpPr>
          <p:cNvPr id="7" name="Content Placeholder 5">
            <a:extLst>
              <a:ext uri="{FF2B5EF4-FFF2-40B4-BE49-F238E27FC236}">
                <a16:creationId xmlns:a16="http://schemas.microsoft.com/office/drawing/2014/main" id="{C113E8F4-DF0E-EB91-4C1D-B8B4F7D9F047}"/>
              </a:ext>
            </a:extLst>
          </p:cNvPr>
          <p:cNvSpPr>
            <a:spLocks noGrp="1"/>
          </p:cNvSpPr>
          <p:nvPr>
            <p:ph sz="quarter" idx="4294967295"/>
          </p:nvPr>
        </p:nvSpPr>
        <p:spPr>
          <a:xfrm>
            <a:off x="7985125" y="6490498"/>
            <a:ext cx="749300" cy="365125"/>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57530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Depreciation Example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lstStyle/>
          <a:p>
            <a:pPr marL="0" indent="0">
              <a:spcAft>
                <a:spcPts val="1200"/>
              </a:spcAft>
              <a:buNone/>
            </a:pPr>
            <a:r>
              <a:rPr lang="en-GB" b="1" dirty="0">
                <a:solidFill>
                  <a:schemeClr val="accent2"/>
                </a:solidFill>
              </a:rPr>
              <a:t>Assume: </a:t>
            </a:r>
            <a:r>
              <a:rPr lang="en-GB" dirty="0"/>
              <a:t>For </a:t>
            </a:r>
            <a:r>
              <a:rPr lang="en-GB" dirty="0" err="1"/>
              <a:t>Yazici</a:t>
            </a:r>
            <a:r>
              <a:rPr lang="en-GB" dirty="0"/>
              <a:t> Advertising, depreciation on equipment is ₺480 a year, or ₺40 per month.</a:t>
            </a:r>
          </a:p>
          <a:p>
            <a:pPr marL="0" indent="0">
              <a:spcAft>
                <a:spcPts val="1200"/>
              </a:spcAft>
              <a:buNone/>
            </a:pPr>
            <a:r>
              <a:rPr lang="en-GB" b="1" dirty="0">
                <a:solidFill>
                  <a:schemeClr val="accent2"/>
                </a:solidFill>
              </a:rPr>
              <a:t>Demonstrate:</a:t>
            </a:r>
            <a:r>
              <a:rPr lang="en-GB" dirty="0"/>
              <a:t> How do you record the adjustment for depreciation?</a:t>
            </a:r>
          </a:p>
        </p:txBody>
      </p:sp>
      <p:sp>
        <p:nvSpPr>
          <p:cNvPr id="7" name="Content Placeholder 5">
            <a:extLst>
              <a:ext uri="{FF2B5EF4-FFF2-40B4-BE49-F238E27FC236}">
                <a16:creationId xmlns:a16="http://schemas.microsoft.com/office/drawing/2014/main" id="{86A719C8-E7D5-576F-C212-2943EDEE012A}"/>
              </a:ext>
            </a:extLst>
          </p:cNvPr>
          <p:cNvSpPr>
            <a:spLocks noGrp="1"/>
          </p:cNvSpPr>
          <p:nvPr>
            <p:ph sz="quarter" idx="16"/>
          </p:nvPr>
        </p:nvSpPr>
        <p:spPr>
          <a:xfrm>
            <a:off x="7985125" y="6492875"/>
            <a:ext cx="749300" cy="365125"/>
          </a:xfrm>
        </p:spPr>
        <p:txBody>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255841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32D1-248F-42A0-28B4-57522D897681}"/>
              </a:ext>
            </a:extLst>
          </p:cNvPr>
          <p:cNvSpPr>
            <a:spLocks noGrp="1"/>
          </p:cNvSpPr>
          <p:nvPr>
            <p:ph type="title"/>
          </p:nvPr>
        </p:nvSpPr>
        <p:spPr/>
        <p:txBody>
          <a:bodyPr/>
          <a:lstStyle/>
          <a:p>
            <a:r>
              <a:rPr lang="en-US" dirty="0"/>
              <a:t>Accounting for Depreciation</a:t>
            </a:r>
          </a:p>
        </p:txBody>
      </p:sp>
      <p:sp>
        <p:nvSpPr>
          <p:cNvPr id="3" name="Content Placeholder 2">
            <a:extLst>
              <a:ext uri="{FF2B5EF4-FFF2-40B4-BE49-F238E27FC236}">
                <a16:creationId xmlns:a16="http://schemas.microsoft.com/office/drawing/2014/main" id="{51CE0F22-41D3-9C53-58B2-F2013C2A81F4}"/>
              </a:ext>
            </a:extLst>
          </p:cNvPr>
          <p:cNvSpPr>
            <a:spLocks noGrp="1"/>
          </p:cNvSpPr>
          <p:nvPr>
            <p:ph sz="quarter" idx="12"/>
          </p:nvPr>
        </p:nvSpPr>
        <p:spPr/>
        <p:txBody>
          <a:bodyPr/>
          <a:lstStyle/>
          <a:p>
            <a:r>
              <a:rPr lang="en-US" dirty="0"/>
              <a:t>Make an </a:t>
            </a:r>
            <a:r>
              <a:rPr lang="en-US" dirty="0">
                <a:solidFill>
                  <a:srgbClr val="FF0000"/>
                </a:solidFill>
              </a:rPr>
              <a:t>accumulated depreciation </a:t>
            </a:r>
            <a:r>
              <a:rPr lang="en-US" dirty="0"/>
              <a:t>account</a:t>
            </a:r>
          </a:p>
          <a:p>
            <a:pPr lvl="1"/>
            <a:r>
              <a:rPr lang="en-US" dirty="0"/>
              <a:t>Accumulated Depreciation is a </a:t>
            </a:r>
            <a:r>
              <a:rPr lang="en-US" dirty="0">
                <a:solidFill>
                  <a:srgbClr val="FF0000"/>
                </a:solidFill>
              </a:rPr>
              <a:t>contra account</a:t>
            </a:r>
          </a:p>
          <a:p>
            <a:pPr lvl="1"/>
            <a:r>
              <a:rPr lang="en-US" dirty="0"/>
              <a:t>Contra accounts </a:t>
            </a:r>
            <a:r>
              <a:rPr lang="en-US" dirty="0">
                <a:solidFill>
                  <a:srgbClr val="FF0000"/>
                </a:solidFill>
              </a:rPr>
              <a:t>behave opposite </a:t>
            </a:r>
            <a:r>
              <a:rPr lang="en-US" dirty="0"/>
              <a:t>to the account that they are related to </a:t>
            </a:r>
          </a:p>
          <a:p>
            <a:pPr lvl="2"/>
            <a:r>
              <a:rPr lang="en-US" dirty="0"/>
              <a:t>Assets –&gt; Left, Increase; Right, Decrease</a:t>
            </a:r>
          </a:p>
          <a:p>
            <a:pPr lvl="2"/>
            <a:r>
              <a:rPr lang="en-US" dirty="0"/>
              <a:t>Contra-asset </a:t>
            </a:r>
            <a:r>
              <a:rPr lang="en-US" dirty="0">
                <a:sym typeface="Wingdings" pitchFamily="2" charset="2"/>
              </a:rPr>
              <a:t> Left, decrease; Right, Increase</a:t>
            </a:r>
            <a:endParaRPr lang="en-US" dirty="0"/>
          </a:p>
          <a:p>
            <a:pPr lvl="1"/>
            <a:r>
              <a:rPr lang="en-US" dirty="0"/>
              <a:t>If accumulated depreciation account increase, then total book value of the equipment decreases. </a:t>
            </a:r>
          </a:p>
        </p:txBody>
      </p:sp>
      <p:sp>
        <p:nvSpPr>
          <p:cNvPr id="4" name="Content Placeholder 3">
            <a:extLst>
              <a:ext uri="{FF2B5EF4-FFF2-40B4-BE49-F238E27FC236}">
                <a16:creationId xmlns:a16="http://schemas.microsoft.com/office/drawing/2014/main" id="{6EBEFA38-D430-7E85-DD41-73CE462F43EF}"/>
              </a:ext>
            </a:extLst>
          </p:cNvPr>
          <p:cNvSpPr>
            <a:spLocks noGrp="1"/>
          </p:cNvSpPr>
          <p:nvPr>
            <p:ph sz="quarter" idx="16"/>
          </p:nvPr>
        </p:nvSpPr>
        <p:spPr/>
        <p:txBody>
          <a:bodyPr/>
          <a:lstStyle/>
          <a:p>
            <a:endParaRPr lang="en-US"/>
          </a:p>
        </p:txBody>
      </p:sp>
    </p:spTree>
    <p:extLst>
      <p:ext uri="{BB962C8B-B14F-4D97-AF65-F5344CB8AC3E}">
        <p14:creationId xmlns:p14="http://schemas.microsoft.com/office/powerpoint/2010/main" val="2855431805"/>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6" ma:contentTypeDescription="Create a new document." ma:contentTypeScope="" ma:versionID="ea04ca87b7a884d3e025bf131780958e">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392353fa93573d22cce6f3ea8984d1a2"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9739E0-A6CD-46BA-8888-F2BBC9B1323D}">
  <ds:schemaRef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f27b86c0-2816-47a2-b831-6f64dbfd4a69"/>
    <ds:schemaRef ds:uri="http://purl.org/dc/elements/1.1/"/>
    <ds:schemaRef ds:uri="http://purl.org/dc/dcmitype/"/>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BF069665-4191-4292-A592-EAC7A0DE60A6}">
  <ds:schemaRefs>
    <ds:schemaRef ds:uri="http://schemas.microsoft.com/sharepoint/v3/contenttype/forms"/>
  </ds:schemaRefs>
</ds:datastoreItem>
</file>

<file path=customXml/itemProps3.xml><?xml version="1.0" encoding="utf-8"?>
<ds:datastoreItem xmlns:ds="http://schemas.openxmlformats.org/officeDocument/2006/customXml" ds:itemID="{95F7A068-7D0C-466C-A031-E35F2998CB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24953</TotalTime>
  <Words>7629</Words>
  <Application>Microsoft Office PowerPoint</Application>
  <PresentationFormat>全屏显示(4:3)</PresentationFormat>
  <Paragraphs>1100</Paragraphs>
  <Slides>151</Slides>
  <Notes>27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151</vt:i4>
      </vt:variant>
    </vt:vector>
  </HeadingPairs>
  <TitlesOfParts>
    <vt:vector size="164" baseType="lpstr">
      <vt:lpstr>Google Sans</vt:lpstr>
      <vt:lpstr>Microsoft Yahei</vt:lpstr>
      <vt:lpstr>Arial</vt:lpstr>
      <vt:lpstr>Barlow</vt:lpstr>
      <vt:lpstr>Barlow Medium</vt:lpstr>
      <vt:lpstr>Calibri</vt:lpstr>
      <vt:lpstr>Calibri Light</vt:lpstr>
      <vt:lpstr>Courier New</vt:lpstr>
      <vt:lpstr>Helvetica</vt:lpstr>
      <vt:lpstr>Times New Roman</vt:lpstr>
      <vt:lpstr>Wingdings</vt:lpstr>
      <vt:lpstr>Standard</vt:lpstr>
      <vt:lpstr>Equation</vt:lpstr>
      <vt:lpstr>Recap</vt:lpstr>
      <vt:lpstr>Technicalities</vt:lpstr>
      <vt:lpstr>Accounting Cycle</vt:lpstr>
      <vt:lpstr>Tabular Summary</vt:lpstr>
      <vt:lpstr>What is more efficient way to record?</vt:lpstr>
      <vt:lpstr>What did Luca do?</vt:lpstr>
      <vt:lpstr>PowerPoint 演示文稿</vt:lpstr>
      <vt:lpstr>PowerPoint 演示文稿</vt:lpstr>
      <vt:lpstr>PowerPoint 演示文稿</vt:lpstr>
      <vt:lpstr>Financial Accounting</vt:lpstr>
      <vt:lpstr>Chapter Outline</vt:lpstr>
      <vt:lpstr>Learning Objective 1 Describe how accounts, debits, and credits are used to record business transactions.</vt:lpstr>
      <vt:lpstr>Accounts, Debits, and Credits </vt:lpstr>
      <vt:lpstr>Debits and Credits</vt:lpstr>
      <vt:lpstr>Dr./Cr. Procedures for Assets and Liabilities</vt:lpstr>
      <vt:lpstr>Normal Balances - Assets and Liabilities</vt:lpstr>
      <vt:lpstr>Normal Balance - Equity</vt:lpstr>
      <vt:lpstr>Summary of Debit/Credit Rules </vt:lpstr>
      <vt:lpstr>PowerPoint 演示文稿</vt:lpstr>
      <vt:lpstr>Example 1</vt:lpstr>
      <vt:lpstr>Example 2</vt:lpstr>
      <vt:lpstr>Example 3</vt:lpstr>
      <vt:lpstr>Example 4</vt:lpstr>
      <vt:lpstr>DO IT! 1: Normal Account Balances </vt:lpstr>
      <vt:lpstr>DO IT! 1: Normal Account Balances – Solution</vt:lpstr>
      <vt:lpstr>Learning Objective 2 Indicate how a journal is used in the recording process. </vt:lpstr>
      <vt:lpstr>The Recording Process Illustrated</vt:lpstr>
      <vt:lpstr>The Journal</vt:lpstr>
      <vt:lpstr>Journalizing</vt:lpstr>
      <vt:lpstr>Journalizing Illustration </vt:lpstr>
      <vt:lpstr>Simple and Compound Entries</vt:lpstr>
      <vt:lpstr>DO IT! 2: Recording Business Activities</vt:lpstr>
      <vt:lpstr>DO IT! 2: Recording Business Activities– Solution</vt:lpstr>
      <vt:lpstr>Learning Objective 3 Explain how a ledger and posting help in the recording process.</vt:lpstr>
      <vt:lpstr>The Ledger and Posting</vt:lpstr>
      <vt:lpstr>The Ledger</vt:lpstr>
      <vt:lpstr>Cash Account</vt:lpstr>
      <vt:lpstr>Posting</vt:lpstr>
      <vt:lpstr>The Recording Process Illustrated </vt:lpstr>
      <vt:lpstr>Investment of Cash</vt:lpstr>
      <vt:lpstr>Purchase of Office Equipment</vt:lpstr>
      <vt:lpstr>Receipt of Cash for Future Service</vt:lpstr>
      <vt:lpstr>Payment of Monthly Rent</vt:lpstr>
      <vt:lpstr>Payment for Insurance</vt:lpstr>
      <vt:lpstr>Purchase of Supplies on Credit</vt:lpstr>
      <vt:lpstr>Hiring of Employees</vt:lpstr>
      <vt:lpstr>Declaration and Payment of Dividend</vt:lpstr>
      <vt:lpstr>Payment of Salaries</vt:lpstr>
      <vt:lpstr>Receipt of Cash for Services</vt:lpstr>
      <vt:lpstr>Summary Illustration of Journalizing and Posting</vt:lpstr>
      <vt:lpstr>Summary Illustration of General Ledger</vt:lpstr>
      <vt:lpstr>DO IT! 3: Posting</vt:lpstr>
      <vt:lpstr>DO IT! 3: Posting – Solution </vt:lpstr>
      <vt:lpstr>Recap of Monday</vt:lpstr>
      <vt:lpstr>Summary of Debit/Credit Rules </vt:lpstr>
      <vt:lpstr>Learning Objective 4 Prepare a trial balance. </vt:lpstr>
      <vt:lpstr>The Trial Balance</vt:lpstr>
      <vt:lpstr>Summary Illustration of Journalizing and Posting</vt:lpstr>
      <vt:lpstr>Summary Illustration of General  Ledger</vt:lpstr>
      <vt:lpstr>The Trial Balance Illustrated</vt:lpstr>
      <vt:lpstr>Limitations of a Trial Balance</vt:lpstr>
      <vt:lpstr>Currency Signs and Underlining</vt:lpstr>
      <vt:lpstr>DO IT! 4: Trial Balance</vt:lpstr>
      <vt:lpstr>DO IT! 4: Trial Balance – Solution </vt:lpstr>
      <vt:lpstr>Accounting Cycle</vt:lpstr>
      <vt:lpstr>Financial Accounting</vt:lpstr>
      <vt:lpstr>Chapter Preview</vt:lpstr>
      <vt:lpstr>Chapter Outline</vt:lpstr>
      <vt:lpstr>Learning Objective 1 Explain the accrual basis of accounting and the reasons for adjusting entries.</vt:lpstr>
      <vt:lpstr>Time Period (Periodicity) Assumption</vt:lpstr>
      <vt:lpstr>Fiscal and Calendar Years</vt:lpstr>
      <vt:lpstr>Accrual-Basis Accounting</vt:lpstr>
      <vt:lpstr>Cash-Basis Accounting</vt:lpstr>
      <vt:lpstr>Revenue Recognition Principle</vt:lpstr>
      <vt:lpstr>Expense Recognition Principle</vt:lpstr>
      <vt:lpstr>Ethics Insight </vt:lpstr>
      <vt:lpstr>Ethics Insight Krispy Kreme</vt:lpstr>
      <vt:lpstr>Case in point: 瑞幸 </vt:lpstr>
      <vt:lpstr>Case in point: 瑞幸 </vt:lpstr>
      <vt:lpstr>Case in point: 瑞幸 </vt:lpstr>
      <vt:lpstr>Case in point: 瑞幸 </vt:lpstr>
      <vt:lpstr>Case in point: 瑞幸 </vt:lpstr>
      <vt:lpstr>Case in point: 瑞幸 </vt:lpstr>
      <vt:lpstr>Accrual (Good) accounting practices Adjusting Entries </vt:lpstr>
      <vt:lpstr>Adjusting Entries</vt:lpstr>
      <vt:lpstr>The Need for Adjusting Entries</vt:lpstr>
      <vt:lpstr>Types of Adjusting Entries</vt:lpstr>
      <vt:lpstr>Learning Objective 2 Prepare adjusting entries for deferrals.</vt:lpstr>
      <vt:lpstr>Adjusting Entries for Deferrals</vt:lpstr>
      <vt:lpstr>Prepaid Expenses</vt:lpstr>
      <vt:lpstr>Supplies</vt:lpstr>
      <vt:lpstr>Supplies Adjustment Example</vt:lpstr>
      <vt:lpstr>Supplies Adjustment Example – Solution</vt:lpstr>
      <vt:lpstr>Insurance</vt:lpstr>
      <vt:lpstr>Insurance Adjustment Example</vt:lpstr>
      <vt:lpstr>Insurance Adjustment Example – Solution </vt:lpstr>
      <vt:lpstr>Depreciation</vt:lpstr>
      <vt:lpstr>Depreciation Example</vt:lpstr>
      <vt:lpstr>Accounting for Depreciation</vt:lpstr>
      <vt:lpstr>Depreciation Example – Solution</vt:lpstr>
      <vt:lpstr>Statement Presentation</vt:lpstr>
      <vt:lpstr>Prepaid Expenses Summary</vt:lpstr>
      <vt:lpstr>Unearned Revenues</vt:lpstr>
      <vt:lpstr>Unearned Revenues Illustrated</vt:lpstr>
      <vt:lpstr>Unearned Revenue Example</vt:lpstr>
      <vt:lpstr>Unearned Revenue Example – Solution</vt:lpstr>
      <vt:lpstr>Accounting for Unearned Revenues</vt:lpstr>
      <vt:lpstr>Accounting Across the Organization Marks &amp; Spencer plc</vt:lpstr>
      <vt:lpstr>Prepaid Expenses Review Question</vt:lpstr>
      <vt:lpstr>Prepaid Expenses – Solution </vt:lpstr>
      <vt:lpstr>DO IT! 2: Adjusting Entries for Deferrals</vt:lpstr>
      <vt:lpstr>DO IT! 2: Adjusting Entries for Deferrals – Solution</vt:lpstr>
      <vt:lpstr>Learning Objective 3 Prepare adjusting entries for accruals.</vt:lpstr>
      <vt:lpstr>Adjusting Entries for Accruals</vt:lpstr>
      <vt:lpstr>Accrued Revenues</vt:lpstr>
      <vt:lpstr>Accrued Revenue Adjusting Entry</vt:lpstr>
      <vt:lpstr>Accrued Revenue Example</vt:lpstr>
      <vt:lpstr>Accrued Revenue Example – Solution</vt:lpstr>
      <vt:lpstr>Accrued Revenue Collection Example</vt:lpstr>
      <vt:lpstr>Accrued Revenue Collection – Solution</vt:lpstr>
      <vt:lpstr>Accrued Revenue Summary</vt:lpstr>
      <vt:lpstr>Accrued Expenses</vt:lpstr>
      <vt:lpstr>Accrued Interest Example</vt:lpstr>
      <vt:lpstr>Accrued Interest – Solution Part 1</vt:lpstr>
      <vt:lpstr>Accrued Interest – Solution Part 2</vt:lpstr>
      <vt:lpstr>Accrued Salaries and Wages</vt:lpstr>
      <vt:lpstr>Salaries and Wages Example</vt:lpstr>
      <vt:lpstr>Salaries and Wages Example – Solution</vt:lpstr>
      <vt:lpstr>Salary Payment Example</vt:lpstr>
      <vt:lpstr>Salary Payment Example – Solution </vt:lpstr>
      <vt:lpstr>Accrued Expenses Summary</vt:lpstr>
      <vt:lpstr>Adjusting Entries Reminders</vt:lpstr>
      <vt:lpstr>Summary of Basic Relationships</vt:lpstr>
      <vt:lpstr>General Journal Example</vt:lpstr>
      <vt:lpstr>General Ledger Example</vt:lpstr>
      <vt:lpstr>DO IT! 3: Adjusting Entries for Accruals</vt:lpstr>
      <vt:lpstr>DO IT!  3: Adjusting Entries – Solution </vt:lpstr>
      <vt:lpstr>Learning Objective 4 Describe the nature and purpose of an adjusted trial balance.</vt:lpstr>
      <vt:lpstr>Adjusted Trial Balance and Financial Statements</vt:lpstr>
      <vt:lpstr>Preparing the Adjusted Trial Balance</vt:lpstr>
      <vt:lpstr>Preparing Financial Statements (1/2)</vt:lpstr>
      <vt:lpstr>Preparing Financial Statements (2/2) </vt:lpstr>
      <vt:lpstr>DO IT! 4: Trial Balance</vt:lpstr>
      <vt:lpstr>DO IT! 4: Trial Balance –  Solution Part 1</vt:lpstr>
      <vt:lpstr>DO IT! 4: Trial Balance –  Solution Part 2</vt:lpstr>
      <vt:lpstr>Learning Objective 6 Financial reporting concepts.</vt:lpstr>
      <vt:lpstr>What is high quality financial reporting?</vt:lpstr>
      <vt:lpstr>Assumptions in Financial Reporting (1/2)</vt:lpstr>
      <vt:lpstr>Assumptions in Financial Reporting (2/2)</vt:lpstr>
      <vt:lpstr>DO IT! 1: Timing Concepts</vt:lpstr>
      <vt:lpstr>DO IT! 1: Timing Concepts – Solution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3161</cp:revision>
  <cp:lastPrinted>2021-04-08T14:56:16Z</cp:lastPrinted>
  <dcterms:created xsi:type="dcterms:W3CDTF">2018-08-23T13:01:59Z</dcterms:created>
  <dcterms:modified xsi:type="dcterms:W3CDTF">2024-05-01T10:01:06Z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